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57" r:id="rId4"/>
    <p:sldId id="258" r:id="rId5"/>
    <p:sldId id="259" r:id="rId6"/>
    <p:sldId id="260" r:id="rId7"/>
    <p:sldId id="262" r:id="rId8"/>
    <p:sldId id="264" r:id="rId9"/>
    <p:sldId id="266" r:id="rId10"/>
    <p:sldId id="267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D9C9D-F38E-4570-B9D5-C99B481A143C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7B1FB-9165-43C9-AE3A-99046FD178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938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7B1FB-9165-43C9-AE3A-99046FD1789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7B1FB-9165-43C9-AE3A-99046FD1789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FF4A-02BF-4247-810C-FF54481D1C1B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CAD44-C877-4FCA-B0B2-2522D98D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Tento materiál byl vytvořen v rámci projektu</a:t>
            </a:r>
            <a:r>
              <a:rPr lang="cs-CZ" b="1" dirty="0"/>
              <a:t> </a:t>
            </a:r>
          </a:p>
          <a:p>
            <a:pPr algn="ctr"/>
            <a:r>
              <a:rPr lang="cs-CZ" b="1" dirty="0"/>
              <a:t>Operačního programu Vzdělávání pro konkurenceschopnost.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00000"/>
            <a:ext cx="2051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ZŠ a MŠ České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 Čsl. legií 325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378 10 Č.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31840" y="1800000"/>
            <a:ext cx="561662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MŠMT ČR	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Číslo projektu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CZ.1.07/1.4.00/21.2082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projektu školy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S počítačem to jde lépe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aktivita</a:t>
            </a: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III/2	Inovace a zkvalitnění výuky prostřednictvím ICT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708921"/>
            <a:ext cx="9144000" cy="648071"/>
          </a:xfrm>
          <a:prstGeom prst="rect">
            <a:avLst/>
          </a:prstGeom>
        </p:spPr>
        <p:txBody>
          <a:bodyPr wrap="square" lIns="144000" rIns="144000">
            <a:noAutofit/>
          </a:bodyPr>
          <a:lstStyle/>
          <a:p>
            <a:endParaRPr lang="cs-CZ" sz="1600" dirty="0" smtClean="0">
              <a:solidFill>
                <a:schemeClr val="bg1"/>
              </a:solidFill>
            </a:endParaRPr>
          </a:p>
          <a:p>
            <a:r>
              <a:rPr lang="cs-CZ" sz="1600" dirty="0" err="1" smtClean="0">
                <a:solidFill>
                  <a:schemeClr val="bg1"/>
                </a:solidFill>
              </a:rPr>
              <a:t>Náss</a:t>
            </a:r>
            <a:endParaRPr lang="cs-CZ" sz="1600" dirty="0" smtClean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Identifikátor DUM: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VY_32_Inovace_VI_2_15ZE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oblast: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Člověk a příroda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obor: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Zeměpis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Téma: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Zeměpis světadílů-Evropa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Ročník:	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7.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6531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tss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Tento materiál je vytvořen </a:t>
            </a:r>
            <a:r>
              <a:rPr lang="cs-CZ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 seznámení se s dílem J. S. Bacha.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72570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 dále, že výše uvedený materiál jsem ověřil(a) ve výuce a provedl(a) o tom zápis do TK.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Dávám souhlas, aby moje dílo bylo dáno k dispozici veřejnosti k účelům volného užití (§ 30 odst. 1 zákona 121/2000 Sb.), tj. že k uvedeným účelům může být kýmkoliv zveřejňováno, používáno, upravováno a uchováváno.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ek 2" descr="OPVK_hor_zakladni_logolink_RGB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911" y="116632"/>
            <a:ext cx="4446179" cy="97200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28596" y="27146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Autor: Mgr.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Oldřich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Stellner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8596" y="300037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Název materiálu: Francie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4643446"/>
            <a:ext cx="2643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Stručná anotace:</a:t>
            </a:r>
            <a:endParaRPr lang="cs-CZ" sz="1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4929198"/>
            <a:ext cx="9001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5000636"/>
            <a:ext cx="885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 Tento materiál slouží k procvičování práce s atlasem.Žáci získávají základní informace o Francii.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řek</a:t>
            </a:r>
            <a:endParaRPr lang="cs-CZ" sz="2000" dirty="0"/>
          </a:p>
        </p:txBody>
      </p:sp>
      <p:pic>
        <p:nvPicPr>
          <p:cNvPr id="3" name="Obrázek 2" descr="Francie-ře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cxnSp>
        <p:nvCxnSpPr>
          <p:cNvPr id="5" name="Přímá spojovací čára 4"/>
          <p:cNvCxnSpPr/>
          <p:nvPr/>
        </p:nvCxnSpPr>
        <p:spPr>
          <a:xfrm flipV="1">
            <a:off x="6000760" y="2786058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2857488" y="4857760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0800000" flipV="1">
            <a:off x="2643174" y="3357562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0800000">
            <a:off x="2928926" y="2357430"/>
            <a:ext cx="142876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715008" y="3786190"/>
            <a:ext cx="107157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928794" y="5572140"/>
            <a:ext cx="114300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571604" y="3643314"/>
            <a:ext cx="107157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714480" y="2071678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643702" y="2500306"/>
            <a:ext cx="71438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786578" y="3786190"/>
            <a:ext cx="185738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rot="16200000" flipH="1">
            <a:off x="4964909" y="5036355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4857752" y="5572140"/>
            <a:ext cx="128588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1643042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   Seina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571604" y="357187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   Loira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857356" y="55007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dirty="0" err="1" smtClean="0">
                <a:solidFill>
                  <a:srgbClr val="0070C0"/>
                </a:solidFill>
              </a:rPr>
              <a:t>Garona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786314" y="55007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dirty="0" err="1" smtClean="0">
                <a:solidFill>
                  <a:srgbClr val="0070C0"/>
                </a:solidFill>
              </a:rPr>
              <a:t>Rhóna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50082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    Rýn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786578" y="371475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Ženevské jezero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8543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Metodické zhodnocení, návod: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Stručné metodické zhodnocení, pravidla práce s materiálem.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13762"/>
            <a:ext cx="9144000" cy="307777"/>
          </a:xfrm>
          <a:prstGeom prst="rect">
            <a:avLst/>
          </a:prstGeom>
        </p:spPr>
        <p:txBody>
          <a:bodyPr wrap="square" lIns="144000" rIns="14400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latin typeface="Arial" pitchFamily="34" charset="0"/>
                <a:cs typeface="Arial" pitchFamily="34" charset="0"/>
              </a:rPr>
              <a:t>Požadavky: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PC, dop. interaktivní tabule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9809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Tato prezentace slouží k seznámení se s Francií.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Informace vyhledávají v atlase a doplňují je do slepých map.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možné využít frontální práci ve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skupině na interaktivní tabuli či individuálně nebo v malých skupinkách buď u PC nebo v papírové verzi.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Časová dotace je cca 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minut.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2998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Pracovní list byl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odpilotován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VII.třídě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a to dne 23.5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2013 dle metodického návodu, žáci pracovali se zájmem.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3925795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Použité zdroje: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400" dirty="0"/>
              <a:t>Mapy použité k tvorbě materiálu  jsou součástí programu </a:t>
            </a:r>
            <a:r>
              <a:rPr lang="cs-CZ" sz="1400" dirty="0" err="1"/>
              <a:t>Zoner</a:t>
            </a:r>
            <a:r>
              <a:rPr lang="cs-CZ" sz="1400" dirty="0"/>
              <a:t> </a:t>
            </a:r>
            <a:r>
              <a:rPr lang="cs-CZ" sz="1400" dirty="0" err="1"/>
              <a:t>Callisto</a:t>
            </a:r>
            <a:r>
              <a:rPr lang="cs-CZ" sz="1400" smtClean="0"/>
              <a:t>, na </a:t>
            </a:r>
            <a:r>
              <a:rPr lang="cs-CZ" sz="1400" dirty="0"/>
              <a:t>který má škola licenci.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400" i="1" dirty="0"/>
              <a:t>Školní atlas světa</a:t>
            </a:r>
            <a:r>
              <a:rPr lang="cs-CZ" sz="1400" dirty="0"/>
              <a:t>. 1. vyd. Praha: Kartografie, 2004, 175 s. ISBN 80-701-1730-3.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99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FRANCIE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Poloha a přírodní podmínky</a:t>
            </a:r>
          </a:p>
          <a:p>
            <a:r>
              <a:rPr lang="cs-CZ" sz="2800" i="1" dirty="0" smtClean="0"/>
              <a:t>(práce s atlasem)</a:t>
            </a:r>
            <a:endParaRPr lang="cs-CZ" sz="2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sousedních států</a:t>
            </a:r>
            <a:endParaRPr lang="cs-CZ" sz="2000" dirty="0"/>
          </a:p>
        </p:txBody>
      </p:sp>
      <p:pic>
        <p:nvPicPr>
          <p:cNvPr id="5" name="Obrázek 4" descr="Franc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357290" y="857232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143504" y="1500174"/>
            <a:ext cx="1714512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5572132" y="2214554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5857884" y="1928802"/>
            <a:ext cx="1785950" cy="28575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357950" y="2571744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215074" y="3357562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57950" y="4143380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 rot="5400000">
            <a:off x="5607851" y="5107793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5000628" y="5429264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214414" y="5214950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spojka 17"/>
          <p:cNvSpPr/>
          <p:nvPr/>
        </p:nvSpPr>
        <p:spPr>
          <a:xfrm>
            <a:off x="4143372" y="5643578"/>
            <a:ext cx="142876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čára 19"/>
          <p:cNvCxnSpPr>
            <a:stCxn id="18" idx="5"/>
          </p:cNvCxnSpPr>
          <p:nvPr/>
        </p:nvCxnSpPr>
        <p:spPr>
          <a:xfrm rot="5400000">
            <a:off x="3949084" y="5613090"/>
            <a:ext cx="224776" cy="407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2500298" y="5929330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Doplň názvy moří,zálivů a průlivů</a:t>
            </a:r>
            <a:endParaRPr lang="cs-CZ" sz="2000" dirty="0"/>
          </a:p>
        </p:txBody>
      </p:sp>
      <p:pic>
        <p:nvPicPr>
          <p:cNvPr id="3" name="Obrázek 2" descr="Franc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643438" y="5715016"/>
            <a:ext cx="178595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215074" y="5000636"/>
            <a:ext cx="178595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357290" y="4000504"/>
            <a:ext cx="171451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214546" y="1928802"/>
            <a:ext cx="214314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429124" y="642918"/>
            <a:ext cx="200026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4214810" y="142873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500562" y="1142984"/>
            <a:ext cx="2000264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43438" y="5286388"/>
            <a:ext cx="928694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2428868"/>
            <a:ext cx="15001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tvarů povrchu</a:t>
            </a:r>
            <a:endParaRPr lang="cs-CZ" sz="2000" dirty="0"/>
          </a:p>
        </p:txBody>
      </p:sp>
      <p:pic>
        <p:nvPicPr>
          <p:cNvPr id="3" name="Obrázek 2" descr="Francie-pohoř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cxnSp>
        <p:nvCxnSpPr>
          <p:cNvPr id="5" name="Přímá spojovací čára 4"/>
          <p:cNvCxnSpPr/>
          <p:nvPr/>
        </p:nvCxnSpPr>
        <p:spPr>
          <a:xfrm rot="10800000" flipV="1">
            <a:off x="2571736" y="5357826"/>
            <a:ext cx="71438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16200000" flipH="1">
            <a:off x="3750463" y="5464983"/>
            <a:ext cx="171451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5715008" y="442913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5679289" y="2178835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5572132" y="3500438"/>
            <a:ext cx="8572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0800000" flipV="1">
            <a:off x="2285984" y="3286124"/>
            <a:ext cx="128588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2928926" y="478632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0" y="3000372"/>
            <a:ext cx="2357422" cy="35719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857224" y="4429132"/>
            <a:ext cx="2071702" cy="35719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928662" y="5286388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643306" y="6357958"/>
            <a:ext cx="300039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7072330" y="4429132"/>
            <a:ext cx="128588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429388" y="3143248"/>
            <a:ext cx="242889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429388" y="1714488"/>
            <a:ext cx="121444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řek</a:t>
            </a:r>
            <a:endParaRPr lang="cs-CZ" sz="2000" dirty="0"/>
          </a:p>
        </p:txBody>
      </p:sp>
      <p:pic>
        <p:nvPicPr>
          <p:cNvPr id="3" name="Obrázek 2" descr="Francie-ře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cxnSp>
        <p:nvCxnSpPr>
          <p:cNvPr id="5" name="Přímá spojovací čára 4"/>
          <p:cNvCxnSpPr/>
          <p:nvPr/>
        </p:nvCxnSpPr>
        <p:spPr>
          <a:xfrm flipV="1">
            <a:off x="6000760" y="2786058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2857488" y="4857760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0800000" flipV="1">
            <a:off x="2643174" y="3357562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0800000">
            <a:off x="2928926" y="2357430"/>
            <a:ext cx="142876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715008" y="3786190"/>
            <a:ext cx="107157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928794" y="5572140"/>
            <a:ext cx="114300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571604" y="3643314"/>
            <a:ext cx="107157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714480" y="2071678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643702" y="2500306"/>
            <a:ext cx="71438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786578" y="3786190"/>
            <a:ext cx="185738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rot="16200000" flipH="1">
            <a:off x="4964909" y="5036355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4857752" y="5572140"/>
            <a:ext cx="128588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sousedních států</a:t>
            </a:r>
            <a:endParaRPr lang="cs-CZ" sz="2000" dirty="0"/>
          </a:p>
        </p:txBody>
      </p:sp>
      <p:pic>
        <p:nvPicPr>
          <p:cNvPr id="5" name="Obrázek 4" descr="Franc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357290" y="857232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43504" y="1500174"/>
            <a:ext cx="1714512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5572132" y="2214554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5857884" y="1928802"/>
            <a:ext cx="1785950" cy="28575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357950" y="2571744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215074" y="3357562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57950" y="4143380"/>
            <a:ext cx="1928826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 rot="5400000">
            <a:off x="5607851" y="5107793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5000628" y="5429264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214414" y="5214950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spojka 17"/>
          <p:cNvSpPr/>
          <p:nvPr/>
        </p:nvSpPr>
        <p:spPr>
          <a:xfrm>
            <a:off x="4143372" y="5643578"/>
            <a:ext cx="142876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čára 19"/>
          <p:cNvCxnSpPr>
            <a:stCxn id="18" idx="5"/>
          </p:cNvCxnSpPr>
          <p:nvPr/>
        </p:nvCxnSpPr>
        <p:spPr>
          <a:xfrm rot="5400000">
            <a:off x="3949084" y="5613090"/>
            <a:ext cx="224776" cy="407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2500298" y="5929330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357290" y="85723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Velká Británie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072066" y="150017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Belgie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857884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Lucembursko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357950" y="25003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215074" y="335756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Švýcarsko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429388" y="414338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Itálie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000628" y="53578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Monako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500298" y="58578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Andorra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285852" y="521495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Španělsko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Doplň názvy moří,zálivů a průlivů</a:t>
            </a:r>
            <a:endParaRPr lang="cs-CZ" sz="2000" dirty="0"/>
          </a:p>
        </p:txBody>
      </p:sp>
      <p:pic>
        <p:nvPicPr>
          <p:cNvPr id="3" name="Obrázek 2" descr="Franc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215074" y="5000636"/>
            <a:ext cx="178595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357290" y="4000504"/>
            <a:ext cx="171451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214546" y="1928802"/>
            <a:ext cx="214314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429124" y="642918"/>
            <a:ext cx="200026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4214810" y="142873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500562" y="1142984"/>
            <a:ext cx="2000264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43438" y="5286388"/>
            <a:ext cx="928694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2428868"/>
            <a:ext cx="15001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429124" y="5714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Severní moře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00562" y="1071546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B0F0"/>
                </a:solidFill>
              </a:rPr>
              <a:t>Doverská úžina</a:t>
            </a:r>
            <a:endParaRPr lang="cs-CZ" sz="1400" dirty="0">
              <a:solidFill>
                <a:srgbClr val="00B0F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214546" y="18573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Průliv La Manche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2428868"/>
            <a:ext cx="121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Atlantský oceán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357290" y="39290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Biskajský záliv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215074" y="492919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Ligurské moře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572000" y="5214950"/>
            <a:ext cx="1000132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0B0F0"/>
                </a:solidFill>
              </a:rPr>
              <a:t>Lví záliv</a:t>
            </a:r>
            <a:endParaRPr lang="cs-CZ" sz="1200" dirty="0">
              <a:solidFill>
                <a:srgbClr val="00B0F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572000" y="5929330"/>
            <a:ext cx="257176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4572000" y="585789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Středozemní moře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tvarů povrchu</a:t>
            </a:r>
            <a:endParaRPr lang="cs-CZ" sz="2000" dirty="0"/>
          </a:p>
        </p:txBody>
      </p:sp>
      <p:pic>
        <p:nvPicPr>
          <p:cNvPr id="3" name="Obrázek 2" descr="Francie-pohoř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771525"/>
            <a:ext cx="6096000" cy="5314950"/>
          </a:xfrm>
          <a:prstGeom prst="rect">
            <a:avLst/>
          </a:prstGeom>
        </p:spPr>
      </p:pic>
      <p:cxnSp>
        <p:nvCxnSpPr>
          <p:cNvPr id="5" name="Přímá spojovací čára 4"/>
          <p:cNvCxnSpPr/>
          <p:nvPr/>
        </p:nvCxnSpPr>
        <p:spPr>
          <a:xfrm rot="10800000" flipV="1">
            <a:off x="2571736" y="5357826"/>
            <a:ext cx="71438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16200000" flipH="1">
            <a:off x="3750463" y="5464983"/>
            <a:ext cx="171451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5715008" y="442913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5679289" y="2178835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5572132" y="3500438"/>
            <a:ext cx="8572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0800000" flipV="1">
            <a:off x="2285984" y="3286124"/>
            <a:ext cx="128588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2928926" y="478632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0" y="3000372"/>
            <a:ext cx="2357422" cy="35719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857224" y="4429132"/>
            <a:ext cx="2071702" cy="35719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928662" y="5286388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643306" y="6357958"/>
            <a:ext cx="300039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7072330" y="4429132"/>
            <a:ext cx="128588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429388" y="3143248"/>
            <a:ext cx="242889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429388" y="1714488"/>
            <a:ext cx="121444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6429388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Vogézy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357950" y="307181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Švýcarský Jura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072330" y="435769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 Alpy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571868" y="628652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Francouzské středohoří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28662" y="52149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 Pyreneje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57224" y="435769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Akvitánská</a:t>
            </a:r>
            <a:r>
              <a:rPr lang="cs-CZ" dirty="0" smtClean="0">
                <a:solidFill>
                  <a:srgbClr val="92D050"/>
                </a:solidFill>
              </a:rPr>
              <a:t> pánev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0" y="2928934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Francouzská nížina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418</Words>
  <Application>Microsoft Office PowerPoint</Application>
  <PresentationFormat>Předvádění na obrazovce (4:3)</PresentationFormat>
  <Paragraphs>80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FRANCIE</vt:lpstr>
      <vt:lpstr>Doplň názvy sousedních států</vt:lpstr>
      <vt:lpstr>Doplň názvy moří,zálivů a průlivů</vt:lpstr>
      <vt:lpstr>Doplň názvy tvarů povrchu</vt:lpstr>
      <vt:lpstr>Doplň názvy řek</vt:lpstr>
      <vt:lpstr>Doplň názvy sousedních států</vt:lpstr>
      <vt:lpstr>Doplň názvy moří,zálivů a průlivů</vt:lpstr>
      <vt:lpstr>Doplň názvy tvarů povrchu</vt:lpstr>
      <vt:lpstr>Doplň názvy řek</vt:lpstr>
      <vt:lpstr>Snímek 11</vt:lpstr>
    </vt:vector>
  </TitlesOfParts>
  <Company>Olda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FRANCIE</dc:title>
  <dc:creator>Olda</dc:creator>
  <cp:lastModifiedBy>Pavel Cehák</cp:lastModifiedBy>
  <cp:revision>18</cp:revision>
  <dcterms:created xsi:type="dcterms:W3CDTF">2013-03-30T15:48:54Z</dcterms:created>
  <dcterms:modified xsi:type="dcterms:W3CDTF">2013-06-25T20:27:05Z</dcterms:modified>
</cp:coreProperties>
</file>