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0" r:id="rId3"/>
    <p:sldId id="271" r:id="rId4"/>
    <p:sldId id="257" r:id="rId5"/>
    <p:sldId id="259" r:id="rId6"/>
    <p:sldId id="268" r:id="rId7"/>
    <p:sldId id="269" r:id="rId8"/>
    <p:sldId id="266" r:id="rId9"/>
    <p:sldId id="27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39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31E9-732C-4587-BFCC-52E482EE2AE9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A4-A715-4E9C-85B8-45702F1CA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31E9-732C-4587-BFCC-52E482EE2AE9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A4-A715-4E9C-85B8-45702F1CA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31E9-732C-4587-BFCC-52E482EE2AE9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A4-A715-4E9C-85B8-45702F1CA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31E9-732C-4587-BFCC-52E482EE2AE9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A4-A715-4E9C-85B8-45702F1CA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31E9-732C-4587-BFCC-52E482EE2AE9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A4-A715-4E9C-85B8-45702F1CA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31E9-732C-4587-BFCC-52E482EE2AE9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A4-A715-4E9C-85B8-45702F1CA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31E9-732C-4587-BFCC-52E482EE2AE9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A4-A715-4E9C-85B8-45702F1CA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31E9-732C-4587-BFCC-52E482EE2AE9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A4-A715-4E9C-85B8-45702F1CA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31E9-732C-4587-BFCC-52E482EE2AE9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A4-A715-4E9C-85B8-45702F1CA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31E9-732C-4587-BFCC-52E482EE2AE9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A4-A715-4E9C-85B8-45702F1CA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31E9-732C-4587-BFCC-52E482EE2AE9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F6A4-A715-4E9C-85B8-45702F1CA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B31E9-732C-4587-BFCC-52E482EE2AE9}" type="datetimeFigureOut">
              <a:rPr lang="cs-CZ" smtClean="0"/>
              <a:pPr/>
              <a:t>25.6.2013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8F6A4-A715-4E9C-85B8-45702F1CA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27584" y="1052736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Tento materiál byl vytvořen v rámci projektu</a:t>
            </a:r>
            <a:r>
              <a:rPr lang="cs-CZ" b="1" dirty="0"/>
              <a:t> </a:t>
            </a:r>
          </a:p>
          <a:p>
            <a:pPr algn="ctr"/>
            <a:r>
              <a:rPr lang="cs-CZ" b="1" dirty="0"/>
              <a:t>Operačního programu Vzdělávání pro konkurenceschopnost.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00000"/>
            <a:ext cx="20517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Příjemce: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ZŠ a MŠ České Velenice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Třída Čsl. legií 325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378 10 Č. Velenice</a:t>
            </a:r>
            <a:endParaRPr kumimoji="0" lang="cs-CZ" sz="1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131840" y="1800000"/>
            <a:ext cx="5616624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Projekt MŠMT ČR	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EU PENÍZE ŠKOLÁM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Číslo projektu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CZ.1.07/1.4.00/21.2082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Název projektu školy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S počítačem to jde lépe</a:t>
            </a:r>
            <a:endParaRPr kumimoji="0" 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Klíčová aktivita</a:t>
            </a: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  III/2	Inovace a zkvalitnění výuky prostřednictvím ICT</a:t>
            </a: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708921"/>
            <a:ext cx="9144000" cy="648071"/>
          </a:xfrm>
          <a:prstGeom prst="rect">
            <a:avLst/>
          </a:prstGeom>
        </p:spPr>
        <p:txBody>
          <a:bodyPr wrap="square" lIns="144000" rIns="144000">
            <a:noAutofit/>
          </a:bodyPr>
          <a:lstStyle/>
          <a:p>
            <a:endParaRPr lang="cs-CZ" sz="1600" dirty="0" smtClean="0">
              <a:solidFill>
                <a:schemeClr val="bg1"/>
              </a:solidFill>
            </a:endParaRPr>
          </a:p>
          <a:p>
            <a:r>
              <a:rPr lang="cs-CZ" sz="1600" dirty="0" err="1" smtClean="0">
                <a:solidFill>
                  <a:schemeClr val="bg1"/>
                </a:solidFill>
              </a:rPr>
              <a:t>Náss</a:t>
            </a:r>
            <a:endParaRPr lang="cs-CZ" sz="1600" dirty="0" smtClean="0">
              <a:solidFill>
                <a:schemeClr val="bg1"/>
              </a:solidFill>
            </a:endParaRP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3356992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Identifikátor DUM: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VY_32_Inovace_VI_2_09ZE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Vzdělávací oblast: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</a:t>
            </a:r>
            <a:r>
              <a:rPr lang="cs-CZ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Člověk a příroda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Vzdělávací obor: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Zeměpis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Téma: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	</a:t>
            </a:r>
            <a:r>
              <a:rPr lang="cs-CZ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Zeměpis světadílů-Evropa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Ročník:	 		</a:t>
            </a:r>
            <a:r>
              <a:rPr lang="cs-CZ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7.</a:t>
            </a:r>
            <a:endParaRPr lang="cs-CZ" sz="14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Garamond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4653136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tss</a:t>
            </a:r>
            <a:endParaRPr lang="cs-CZ" sz="1200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Tento materiál je vytvořen </a:t>
            </a:r>
            <a:r>
              <a:rPr lang="cs-CZ" sz="1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 seznámení se s dílem J. S. Bacha.</a:t>
            </a:r>
            <a:endParaRPr lang="cs-CZ" sz="1200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572570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Prohlašuji dále, že výše uvedený materiál jsem ověřil(a) ve výuce a provedl(a) o tom zápis do TK.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Dávám 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ázek 2" descr="OPVK_hor_zakladni_logolink_RGB_c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8911" y="116632"/>
            <a:ext cx="4446179" cy="972000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428596" y="2714620"/>
            <a:ext cx="349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Autor: Mgr.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Oldřich </a:t>
            </a:r>
            <a:r>
              <a:rPr lang="cs-CZ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Stellner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71472" y="3000372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Název materiálu: Jižní Evropa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4643446"/>
            <a:ext cx="2643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Stručná anotace:</a:t>
            </a:r>
            <a:endParaRPr lang="cs-CZ" sz="12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0" y="4929198"/>
            <a:ext cx="9001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0" y="5000636"/>
            <a:ext cx="8858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  V tomto materiálu žáci poznávají region Jižní Evropa. Informace vyhledávají v atlase.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cs-CZ" dirty="0" smtClean="0"/>
              <a:t>Jižní Evropa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Řeck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5849" y="571480"/>
            <a:ext cx="2440414" cy="2932310"/>
          </a:xfrm>
          <a:prstGeom prst="rect">
            <a:avLst/>
          </a:prstGeom>
        </p:spPr>
      </p:pic>
      <p:pic>
        <p:nvPicPr>
          <p:cNvPr id="5" name="Obrázek 4" descr="Itálie 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08091" y="357166"/>
            <a:ext cx="2806653" cy="3780210"/>
          </a:xfrm>
          <a:prstGeom prst="rect">
            <a:avLst/>
          </a:prstGeom>
        </p:spPr>
      </p:pic>
      <p:pic>
        <p:nvPicPr>
          <p:cNvPr id="6" name="Obrázek 5" descr="Pyrenej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56495" y="3268280"/>
            <a:ext cx="3501257" cy="3375430"/>
          </a:xfrm>
          <a:prstGeom prst="rect">
            <a:avLst/>
          </a:prstGeom>
        </p:spPr>
      </p:pic>
      <p:cxnSp>
        <p:nvCxnSpPr>
          <p:cNvPr id="8" name="Přímá spojovací čára 7"/>
          <p:cNvCxnSpPr/>
          <p:nvPr/>
        </p:nvCxnSpPr>
        <p:spPr>
          <a:xfrm rot="10800000">
            <a:off x="714348" y="714356"/>
            <a:ext cx="857256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10800000">
            <a:off x="1071538" y="3857628"/>
            <a:ext cx="785818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>
            <a:off x="1750199" y="5464983"/>
            <a:ext cx="571504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5715008" y="2357430"/>
            <a:ext cx="1643074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/>
          <p:cNvSpPr/>
          <p:nvPr/>
        </p:nvSpPr>
        <p:spPr>
          <a:xfrm>
            <a:off x="5857884" y="4286256"/>
            <a:ext cx="2857520" cy="178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5929322" y="4286256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Do regionu Jižní Evropa patří také </a:t>
            </a:r>
            <a:r>
              <a:rPr lang="cs-CZ" dirty="0" err="1" smtClean="0"/>
              <a:t>ministáty</a:t>
            </a:r>
            <a:r>
              <a:rPr lang="cs-CZ" dirty="0" smtClean="0"/>
              <a:t> Monako,San Marino,Malta a Vatikán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7358082" y="3357562"/>
            <a:ext cx="1500198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0" y="428604"/>
            <a:ext cx="71434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0" y="3571876"/>
            <a:ext cx="107153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214282" y="6000768"/>
            <a:ext cx="1571636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>
          <a:xfrm>
            <a:off x="714348" y="214290"/>
            <a:ext cx="8229600" cy="296842"/>
          </a:xfrm>
        </p:spPr>
        <p:txBody>
          <a:bodyPr>
            <a:noAutofit/>
          </a:bodyPr>
          <a:lstStyle/>
          <a:p>
            <a:r>
              <a:rPr lang="cs-CZ" sz="2000" dirty="0" smtClean="0"/>
              <a:t>Doplň názvy států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Podle indicií poznej hlavní město a urči stát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Památník objevitelů,</a:t>
            </a:r>
            <a:r>
              <a:rPr lang="cs-CZ" dirty="0" err="1" smtClean="0"/>
              <a:t>Benfika</a:t>
            </a:r>
            <a:endParaRPr lang="cs-CZ" dirty="0" smtClean="0"/>
          </a:p>
          <a:p>
            <a:r>
              <a:rPr lang="cs-CZ" dirty="0" smtClean="0"/>
              <a:t>Koloseum,</a:t>
            </a:r>
            <a:r>
              <a:rPr lang="cs-CZ" dirty="0" err="1" smtClean="0"/>
              <a:t>Lazio</a:t>
            </a:r>
            <a:endParaRPr lang="cs-CZ" dirty="0" smtClean="0"/>
          </a:p>
          <a:p>
            <a:r>
              <a:rPr lang="cs-CZ" dirty="0" smtClean="0"/>
              <a:t>Real,Plaza </a:t>
            </a:r>
            <a:r>
              <a:rPr lang="cs-CZ" dirty="0" err="1" smtClean="0"/>
              <a:t>Mayor</a:t>
            </a:r>
            <a:endParaRPr lang="cs-CZ" dirty="0" smtClean="0"/>
          </a:p>
          <a:p>
            <a:r>
              <a:rPr lang="cs-CZ" dirty="0" smtClean="0"/>
              <a:t>AEK,OH 1896 a 2004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cs-CZ" sz="2000" dirty="0" smtClean="0"/>
              <a:t>Vyluštěním tajenky </a:t>
            </a:r>
            <a:r>
              <a:rPr lang="cs-CZ" sz="2000" dirty="0" err="1" smtClean="0"/>
              <a:t>zjistíž</a:t>
            </a:r>
            <a:r>
              <a:rPr lang="cs-CZ" sz="2000" dirty="0" smtClean="0"/>
              <a:t> stát jižní Evropy</a:t>
            </a:r>
            <a:endParaRPr lang="cs-CZ" sz="2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r>
              <a:rPr lang="cs-CZ" sz="1400" dirty="0" smtClean="0"/>
              <a:t>1.Fotbalový klub v Římě</a:t>
            </a:r>
          </a:p>
          <a:p>
            <a:pPr>
              <a:buNone/>
            </a:pPr>
            <a:r>
              <a:rPr lang="cs-CZ" sz="1400" dirty="0" smtClean="0"/>
              <a:t>2.Fotbalový klub Pavla Nedvěda v Turíně</a:t>
            </a:r>
          </a:p>
          <a:p>
            <a:pPr>
              <a:buNone/>
            </a:pPr>
            <a:r>
              <a:rPr lang="cs-CZ" sz="1400" dirty="0" smtClean="0"/>
              <a:t>3.Fotbalovýklub,kde hrál Marek </a:t>
            </a:r>
            <a:r>
              <a:rPr lang="cs-CZ" sz="1400" dirty="0" err="1" smtClean="0"/>
              <a:t>Jankulovski</a:t>
            </a: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4.Fotbalový klub v Madridu</a:t>
            </a:r>
          </a:p>
          <a:p>
            <a:pPr>
              <a:buNone/>
            </a:pPr>
            <a:r>
              <a:rPr lang="cs-CZ" sz="1400" dirty="0" smtClean="0"/>
              <a:t>5.Fotbalový klub v Lisabonu</a:t>
            </a:r>
          </a:p>
          <a:p>
            <a:pPr>
              <a:buNone/>
            </a:pPr>
            <a:r>
              <a:rPr lang="cs-CZ" sz="1400" dirty="0" smtClean="0"/>
              <a:t>6.Fotbalový klub v Miláně</a:t>
            </a:r>
          </a:p>
          <a:p>
            <a:pPr>
              <a:buNone/>
            </a:pPr>
            <a:endParaRPr lang="cs-CZ" sz="14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142980" y="785796"/>
          <a:ext cx="5651520" cy="3000396"/>
        </p:xfrm>
        <a:graphic>
          <a:graphicData uri="http://schemas.openxmlformats.org/drawingml/2006/table">
            <a:tbl>
              <a:tblPr/>
              <a:tblGrid>
                <a:gridCol w="565152"/>
                <a:gridCol w="565152"/>
                <a:gridCol w="565152"/>
                <a:gridCol w="565152"/>
                <a:gridCol w="565152"/>
                <a:gridCol w="565152"/>
                <a:gridCol w="565152"/>
                <a:gridCol w="565152"/>
                <a:gridCol w="565152"/>
                <a:gridCol w="565152"/>
              </a:tblGrid>
              <a:tr h="500066"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Řeck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5849" y="571480"/>
            <a:ext cx="2440414" cy="2932310"/>
          </a:xfrm>
          <a:prstGeom prst="rect">
            <a:avLst/>
          </a:prstGeom>
        </p:spPr>
      </p:pic>
      <p:pic>
        <p:nvPicPr>
          <p:cNvPr id="5" name="Obrázek 4" descr="Itálie 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08091" y="357166"/>
            <a:ext cx="2806653" cy="3780210"/>
          </a:xfrm>
          <a:prstGeom prst="rect">
            <a:avLst/>
          </a:prstGeom>
        </p:spPr>
      </p:pic>
      <p:pic>
        <p:nvPicPr>
          <p:cNvPr id="6" name="Obrázek 5" descr="Pyrenej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56495" y="3268280"/>
            <a:ext cx="3501257" cy="3375430"/>
          </a:xfrm>
          <a:prstGeom prst="rect">
            <a:avLst/>
          </a:prstGeom>
        </p:spPr>
      </p:pic>
      <p:cxnSp>
        <p:nvCxnSpPr>
          <p:cNvPr id="8" name="Přímá spojovací čára 7"/>
          <p:cNvCxnSpPr/>
          <p:nvPr/>
        </p:nvCxnSpPr>
        <p:spPr>
          <a:xfrm rot="10800000">
            <a:off x="714348" y="714356"/>
            <a:ext cx="857256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>
            <a:off x="1750199" y="5464983"/>
            <a:ext cx="571504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5715008" y="2357430"/>
            <a:ext cx="1643074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/>
          <p:cNvSpPr/>
          <p:nvPr/>
        </p:nvSpPr>
        <p:spPr>
          <a:xfrm>
            <a:off x="5857884" y="4286256"/>
            <a:ext cx="2857520" cy="178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5929322" y="4286256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Do regionu Jižní Evropa patří také </a:t>
            </a:r>
            <a:r>
              <a:rPr lang="cs-CZ" dirty="0" err="1" smtClean="0"/>
              <a:t>ministáty</a:t>
            </a:r>
            <a:r>
              <a:rPr lang="cs-CZ" dirty="0" smtClean="0"/>
              <a:t> Monako,San Marino,Malta a Vatikán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7358082" y="3357562"/>
            <a:ext cx="1500198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0" y="428604"/>
            <a:ext cx="71434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214282" y="6000768"/>
            <a:ext cx="1571636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Nadpis 14"/>
          <p:cNvSpPr>
            <a:spLocks noGrp="1"/>
          </p:cNvSpPr>
          <p:nvPr>
            <p:ph type="title"/>
          </p:nvPr>
        </p:nvSpPr>
        <p:spPr>
          <a:xfrm>
            <a:off x="785786" y="285728"/>
            <a:ext cx="8229600" cy="296842"/>
          </a:xfrm>
        </p:spPr>
        <p:txBody>
          <a:bodyPr>
            <a:noAutofit/>
          </a:bodyPr>
          <a:lstStyle/>
          <a:p>
            <a:r>
              <a:rPr lang="cs-CZ" sz="2000" dirty="0" smtClean="0"/>
              <a:t>Doplň názvy států</a:t>
            </a:r>
            <a:endParaRPr lang="cs-CZ" sz="20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0" y="428604"/>
            <a:ext cx="71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Itálie</a:t>
            </a:r>
            <a:endParaRPr lang="cs-CZ" dirty="0"/>
          </a:p>
        </p:txBody>
      </p:sp>
      <p:cxnSp>
        <p:nvCxnSpPr>
          <p:cNvPr id="26" name="Přímá spojovací čára 25"/>
          <p:cNvCxnSpPr/>
          <p:nvPr/>
        </p:nvCxnSpPr>
        <p:spPr>
          <a:xfrm rot="16200000" flipV="1">
            <a:off x="1428728" y="4572008"/>
            <a:ext cx="35719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0" y="4143380"/>
            <a:ext cx="171448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0" y="4071942"/>
            <a:ext cx="171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Portugalsko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214282" y="592933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Španělsko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7358082" y="328612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Řecko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Podle indicií poznej hlavní město a urči stát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Památník objevitelů,</a:t>
            </a:r>
            <a:r>
              <a:rPr lang="cs-CZ" dirty="0" err="1" smtClean="0"/>
              <a:t>Benfika</a:t>
            </a:r>
            <a:r>
              <a:rPr lang="cs-CZ" dirty="0" smtClean="0"/>
              <a:t>         </a:t>
            </a:r>
            <a:r>
              <a:rPr lang="cs-CZ" dirty="0" smtClean="0">
                <a:solidFill>
                  <a:srgbClr val="FF0000"/>
                </a:solidFill>
              </a:rPr>
              <a:t> Lisabon</a:t>
            </a:r>
          </a:p>
          <a:p>
            <a:r>
              <a:rPr lang="cs-CZ" dirty="0" smtClean="0"/>
              <a:t>Koloseum,</a:t>
            </a:r>
            <a:r>
              <a:rPr lang="cs-CZ" dirty="0" err="1" smtClean="0"/>
              <a:t>Lazio</a:t>
            </a:r>
            <a:r>
              <a:rPr lang="cs-CZ" dirty="0" smtClean="0"/>
              <a:t>                                 </a:t>
            </a:r>
            <a:r>
              <a:rPr lang="cs-CZ" dirty="0" smtClean="0">
                <a:solidFill>
                  <a:srgbClr val="FF0000"/>
                </a:solidFill>
              </a:rPr>
              <a:t>Řím</a:t>
            </a:r>
          </a:p>
          <a:p>
            <a:r>
              <a:rPr lang="cs-CZ" dirty="0" smtClean="0"/>
              <a:t>Real,Plaza </a:t>
            </a:r>
            <a:r>
              <a:rPr lang="cs-CZ" dirty="0" err="1" smtClean="0"/>
              <a:t>Mayor</a:t>
            </a:r>
            <a:r>
              <a:rPr lang="cs-CZ" dirty="0" smtClean="0"/>
              <a:t>                              </a:t>
            </a:r>
            <a:r>
              <a:rPr lang="cs-CZ" dirty="0" smtClean="0">
                <a:solidFill>
                  <a:srgbClr val="FF0000"/>
                </a:solidFill>
              </a:rPr>
              <a:t>Madrid</a:t>
            </a:r>
          </a:p>
          <a:p>
            <a:r>
              <a:rPr lang="cs-CZ" dirty="0" smtClean="0"/>
              <a:t>AEK,OH 1896 a 2004                        </a:t>
            </a:r>
            <a:r>
              <a:rPr lang="cs-CZ" dirty="0" smtClean="0">
                <a:solidFill>
                  <a:srgbClr val="FF0000"/>
                </a:solidFill>
              </a:rPr>
              <a:t>Atény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928660" y="1643052"/>
          <a:ext cx="5865840" cy="3008958"/>
        </p:xfrm>
        <a:graphic>
          <a:graphicData uri="http://schemas.openxmlformats.org/drawingml/2006/table">
            <a:tbl>
              <a:tblPr/>
              <a:tblGrid>
                <a:gridCol w="586584"/>
                <a:gridCol w="586584"/>
                <a:gridCol w="586584"/>
                <a:gridCol w="586584"/>
                <a:gridCol w="586584"/>
                <a:gridCol w="586584"/>
                <a:gridCol w="586584"/>
                <a:gridCol w="586584"/>
                <a:gridCol w="586584"/>
                <a:gridCol w="586584"/>
              </a:tblGrid>
              <a:tr h="501493"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149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149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1493"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1493"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1493"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Vyluštěním tajenky zjistíš název státu jižní Evropy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1142976" y="4929198"/>
            <a:ext cx="5643602" cy="50006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928662" y="4929198"/>
            <a:ext cx="6072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    </a:t>
            </a:r>
            <a:r>
              <a:rPr lang="cs-CZ" sz="2000" dirty="0" smtClean="0">
                <a:solidFill>
                  <a:srgbClr val="FF0000"/>
                </a:solidFill>
              </a:rPr>
              <a:t>Tajenka -  Itálie 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85435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Metodické zhodnocení, návod: 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Stručné metodické zhodnocení, pravidla práce s materiálem.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313762"/>
            <a:ext cx="9144000" cy="307777"/>
          </a:xfrm>
          <a:prstGeom prst="rect">
            <a:avLst/>
          </a:prstGeom>
        </p:spPr>
        <p:txBody>
          <a:bodyPr wrap="square" lIns="144000" rIns="14400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latin typeface="Arial" pitchFamily="34" charset="0"/>
                <a:cs typeface="Arial" pitchFamily="34" charset="0"/>
              </a:rPr>
              <a:t>Požadavky: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PC, dop. interaktivní tabule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1980999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Tato prezentace slouží k seznámení se s </a:t>
            </a: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regionem Jižní Evropa.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Žáci pracují se slepou mapou. Je možné využít frontální práci ve</a:t>
            </a:r>
            <a:r>
              <a:rPr kumimoji="0" lang="cs-CZ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skupině na interaktivní tabuli či individuálně nebo v malých skupinkách buď u PC nebo v papírové verzi.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Časová dotace je cca </a:t>
            </a:r>
            <a:r>
              <a:rPr lang="cs-CZ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15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minut.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329986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Pracovní list byl 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odpilotován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v 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VII.třídě</a:t>
            </a:r>
            <a:r>
              <a:rPr kumimoji="0" lang="cs-CZ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a to dne </a:t>
            </a: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30.4.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2013 dle metodického návodu, žáci pracovali se zájmem.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3925795"/>
            <a:ext cx="9144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Použité zdroje: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Garamond" pitchFamily="18" charset="0"/>
            </a:endParaRPr>
          </a:p>
          <a:p>
            <a:r>
              <a:rPr lang="cs-CZ" sz="1400" dirty="0"/>
              <a:t>Mapy použité k tvorbě materiálu  jsou součástí programu </a:t>
            </a:r>
            <a:r>
              <a:rPr lang="cs-CZ" sz="1400" dirty="0" err="1"/>
              <a:t>Zoner</a:t>
            </a:r>
            <a:r>
              <a:rPr lang="cs-CZ" sz="1400" dirty="0"/>
              <a:t> </a:t>
            </a:r>
            <a:r>
              <a:rPr lang="cs-CZ" sz="1400" dirty="0" err="1"/>
              <a:t>Callisto,na</a:t>
            </a:r>
            <a:r>
              <a:rPr lang="cs-CZ" sz="1400" dirty="0"/>
              <a:t> který má škola licenci.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Garamond" pitchFamily="18" charset="0"/>
            </a:endParaRPr>
          </a:p>
          <a:p>
            <a:r>
              <a:rPr lang="cs-CZ" sz="1400" i="1" dirty="0"/>
              <a:t>Školní atlas světa</a:t>
            </a:r>
            <a:r>
              <a:rPr lang="cs-CZ" sz="1400" dirty="0"/>
              <a:t>. 1. vyd. Praha: Kartografie, 2004, 175 s. ISBN 80-701-1730-3.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79933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480</Words>
  <Application>Microsoft Office PowerPoint</Application>
  <PresentationFormat>Předvádění na obrazovce (4:3)</PresentationFormat>
  <Paragraphs>153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Snímek 1</vt:lpstr>
      <vt:lpstr>Jižní Evropa</vt:lpstr>
      <vt:lpstr>Doplň názvy států</vt:lpstr>
      <vt:lpstr>Podle indicií poznej hlavní město a urči stát</vt:lpstr>
      <vt:lpstr>Vyluštěním tajenky zjistíž stát jižní Evropy</vt:lpstr>
      <vt:lpstr>Doplň názvy států</vt:lpstr>
      <vt:lpstr>Podle indicií poznej hlavní město a urči stát</vt:lpstr>
      <vt:lpstr>Vyluštěním tajenky zjistíš název státu jižní Evropy</vt:lpstr>
      <vt:lpstr>Snímek 9</vt:lpstr>
    </vt:vector>
  </TitlesOfParts>
  <Company>Olda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Olda</dc:creator>
  <cp:lastModifiedBy>Pavel Cehák</cp:lastModifiedBy>
  <cp:revision>35</cp:revision>
  <dcterms:created xsi:type="dcterms:W3CDTF">2013-04-01T17:35:25Z</dcterms:created>
  <dcterms:modified xsi:type="dcterms:W3CDTF">2013-06-25T20:13:29Z</dcterms:modified>
</cp:coreProperties>
</file>