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9"/>
  </p:notesMasterIdLst>
  <p:sldIdLst>
    <p:sldId id="262" r:id="rId3"/>
    <p:sldId id="256" r:id="rId4"/>
    <p:sldId id="257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31DE6-DA82-42F0-BC5B-CFE8E2697C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D62E49-C531-450A-88B3-B5376A69F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4F548-F955-49ED-A4C9-7879446831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8DE1F-BEBE-4DF2-A902-27C49DE4E6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C96BDBC-5865-4E6E-A727-6BCC30B020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1B046-02A1-4580-B732-C01FF77F7F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A7035-6EAD-4557-B274-4CC79ABD04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78CE2-510E-41C0-9E91-34EF94B594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257C7-17A2-48D6-BFC7-CA81726F2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D26AB-2B1B-43FF-915D-2E9D43E8A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DD7B6-382F-4D86-AE64-CA3D6730E0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04FCB-8A43-4E40-872D-58D4514D9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DFC96-B437-4108-9D6A-27D5438E0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FF159-33C7-42FB-A995-30F322EAD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260B-C1B5-4B1A-80C4-DCB077B07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6E0D3-3188-48FB-9EE5-A4C1E84B43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BEADD-7E5D-480B-A0FE-8F96390D0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6CBC1-E10F-4251-B634-D294221B4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93A03-1D56-4C95-A4D9-2C2B3121CE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9D9EE-7DF0-4FFD-9BDE-F51F93574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F33F3-0259-45B7-8218-CF49B1F879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42534-FC8F-4DFB-956B-7C7CDAD67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4AF30-A798-495C-A4F2-3CCD3863A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CDD331-F4D7-4D15-A288-DC60791FB2F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9A9085-D7DE-4D43-A774-6B8D2E46BEA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8W6k52UE_9A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_jWQqW6MEso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27584" y="105273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Tento materiál byl vytvořen v rámci projektu</a:t>
            </a:r>
            <a:r>
              <a:rPr lang="cs-CZ" b="1" dirty="0"/>
              <a:t> </a:t>
            </a:r>
          </a:p>
          <a:p>
            <a:pPr algn="ctr"/>
            <a:r>
              <a:rPr lang="cs-CZ" b="1" dirty="0"/>
              <a:t>Operačního programu Vzdělávání pro konkurenceschopnost.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800000"/>
            <a:ext cx="2051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Příjemce: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ZŠ a MŠ České Velenice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Třída Čsl. legií 325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378 10 Č. Velenice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31840" y="1800000"/>
            <a:ext cx="561662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Projekt MŠMT ČR	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Číslo projektu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CZ.1.07/1.4.00/21.2082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Název projektu školy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S počítačem to jde lépe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Klíčová aktivita</a:t>
            </a: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III/2	Inovace a zkvalitnění výuky prostřednictvím ICT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708921"/>
            <a:ext cx="9144000" cy="648071"/>
          </a:xfrm>
          <a:prstGeom prst="rect">
            <a:avLst/>
          </a:prstGeom>
        </p:spPr>
        <p:txBody>
          <a:bodyPr wrap="square" lIns="144000" rIns="144000">
            <a:no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Autor</a:t>
            </a:r>
            <a:r>
              <a:rPr lang="cs-CZ" sz="1600" dirty="0" smtClean="0">
                <a:solidFill>
                  <a:schemeClr val="bg1"/>
                </a:solidFill>
              </a:rPr>
              <a:t>: Mgr. Jiřina Poláková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Název materiálu: </a:t>
            </a:r>
            <a:r>
              <a:rPr lang="cs-CZ" sz="1600" dirty="0" smtClean="0">
                <a:solidFill>
                  <a:schemeClr val="bg1"/>
                </a:solidFill>
              </a:rPr>
              <a:t>Bedřich Smetana</a:t>
            </a:r>
            <a:endParaRPr lang="cs-CZ" sz="1600" dirty="0" smtClean="0">
              <a:solidFill>
                <a:schemeClr val="bg1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356992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Identifikátor DUM: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VY_32_Inovace_II_1_13 HV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oblast: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Umění a kultura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obor: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Hudební výchova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Téma: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Bedřich Smetana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Ročník:	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7.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465313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Stručná anotace: 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Tento materiál je vytvořen </a:t>
            </a:r>
            <a:r>
              <a:rPr lang="cs-CZ" sz="1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 seznámení se s životním dílem hudebního skladatele Bedřicha Smetany. 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572570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 dále, že výše uvedený materiál jsem ověřil(a) ve výuce a provedl(a) o tom zápis do TK.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Obrázek 2" descr="OPVK_hor_zakladni_logolink_RGB_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8911" y="116632"/>
            <a:ext cx="4446179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Bedřich Smetana</a:t>
            </a:r>
            <a:endParaRPr lang="cs-CZ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Bedřich Smetana</a:t>
            </a:r>
            <a:endParaRPr lang="cs-CZ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1824 -1884</a:t>
            </a:r>
          </a:p>
          <a:p>
            <a:r>
              <a:rPr lang="cs-CZ" dirty="0" smtClean="0"/>
              <a:t>Český hudební skladatel z období Romantismu.</a:t>
            </a:r>
          </a:p>
          <a:p>
            <a:r>
              <a:rPr lang="cs-CZ" dirty="0" smtClean="0"/>
              <a:t>Byl to také učitel hudby, dirigent </a:t>
            </a:r>
            <a:br>
              <a:rPr lang="cs-CZ" dirty="0" smtClean="0"/>
            </a:br>
            <a:r>
              <a:rPr lang="cs-CZ" dirty="0" smtClean="0"/>
              <a:t>a koncertní klavírista.</a:t>
            </a:r>
          </a:p>
          <a:p>
            <a:r>
              <a:rPr lang="cs-CZ" dirty="0" smtClean="0"/>
              <a:t>V 50. letech ohluchl, ale i po ztrátě sluchu skládal mistrovská díla.</a:t>
            </a:r>
          </a:p>
          <a:p>
            <a:r>
              <a:rPr lang="cs-CZ" dirty="0" smtClean="0"/>
              <a:t>Zemřel jako těžce nemocný člověk v pražském ústavu pro </a:t>
            </a:r>
            <a:r>
              <a:rPr lang="cs-CZ" dirty="0" err="1" smtClean="0"/>
              <a:t>chorobomyslné</a:t>
            </a:r>
            <a:r>
              <a:rPr lang="cs-CZ" dirty="0" smtClean="0"/>
              <a:t>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íla</a:t>
            </a:r>
            <a:endParaRPr lang="cs-CZ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Opery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Bra</a:t>
            </a:r>
            <a:r>
              <a:rPr lang="cs-CZ" dirty="0" smtClean="0"/>
              <a:t>niboři v Čechách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Pro</a:t>
            </a:r>
            <a:r>
              <a:rPr lang="cs-CZ" dirty="0" smtClean="0"/>
              <a:t>daná nevěsta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Da</a:t>
            </a:r>
            <a:r>
              <a:rPr lang="cs-CZ" dirty="0" smtClean="0"/>
              <a:t>libor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  <a:hlinkClick r:id="rId2"/>
              </a:rPr>
              <a:t>Li</a:t>
            </a:r>
            <a:r>
              <a:rPr lang="cs-CZ" dirty="0" smtClean="0">
                <a:hlinkClick r:id="rId2"/>
              </a:rPr>
              <a:t>buše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Dvě</a:t>
            </a:r>
            <a:r>
              <a:rPr lang="cs-CZ" dirty="0" smtClean="0"/>
              <a:t> vdovy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Hu</a:t>
            </a:r>
            <a:r>
              <a:rPr lang="cs-CZ" dirty="0" smtClean="0"/>
              <a:t>bička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Ta</a:t>
            </a:r>
            <a:r>
              <a:rPr lang="cs-CZ" dirty="0" smtClean="0"/>
              <a:t>jemství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Če</a:t>
            </a:r>
            <a:r>
              <a:rPr lang="cs-CZ" dirty="0" smtClean="0"/>
              <a:t>rtova stěna</a:t>
            </a:r>
            <a:endParaRPr lang="cs-CZ" dirty="0"/>
          </a:p>
        </p:txBody>
      </p:sp>
      <p:pic>
        <p:nvPicPr>
          <p:cNvPr id="53253" name="Picture 5" descr="http://upload.wikimedia.org/wikipedia/commons/b/b3/Bedrich_Smeta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739" y="1830259"/>
            <a:ext cx="3120038" cy="3642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Díla</a:t>
            </a:r>
            <a:endParaRPr lang="cs-CZ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Má vlast</a:t>
            </a:r>
          </a:p>
          <a:p>
            <a:pPr lvl="1"/>
            <a:r>
              <a:rPr lang="cs-CZ" dirty="0" smtClean="0"/>
              <a:t>Cyklus šesti symfonických básní: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>
                <a:latin typeface="+mn-lt"/>
              </a:rPr>
              <a:t>Vyšehrad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>
                <a:latin typeface="+mn-lt"/>
                <a:hlinkClick r:id="rId2"/>
              </a:rPr>
              <a:t>Vltava</a:t>
            </a:r>
            <a:endParaRPr lang="cs-CZ" i="1" dirty="0" smtClean="0">
              <a:latin typeface="+mn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>
                <a:latin typeface="+mn-lt"/>
              </a:rPr>
              <a:t>Šárka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>
                <a:latin typeface="+mn-lt"/>
              </a:rPr>
              <a:t>Z </a:t>
            </a:r>
            <a:r>
              <a:rPr lang="cs-CZ" i="1" dirty="0">
                <a:latin typeface="+mn-lt"/>
              </a:rPr>
              <a:t>českých luhů a </a:t>
            </a:r>
            <a:r>
              <a:rPr lang="cs-CZ" i="1" dirty="0" smtClean="0">
                <a:latin typeface="+mn-lt"/>
              </a:rPr>
              <a:t>hájů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>
                <a:latin typeface="+mn-lt"/>
              </a:rPr>
              <a:t>Tábor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>
                <a:latin typeface="+mn-lt"/>
              </a:rPr>
              <a:t>Blaník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Metodické zhodnocení, návod: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Stručné metodické zhodnocení, pravidla práce s materiálem.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816967"/>
            <a:ext cx="9144000" cy="307777"/>
          </a:xfrm>
          <a:prstGeom prst="rect">
            <a:avLst/>
          </a:prstGeom>
        </p:spPr>
        <p:txBody>
          <a:bodyPr wrap="square" lIns="144000" rIns="14400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Požadavky: PC </a:t>
            </a:r>
            <a:r>
              <a:rPr lang="cs-CZ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cs-CZ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připojením k internetu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591925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Tento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učební materiál je vytvořen pro výklad o životním díle významného </a:t>
            </a:r>
            <a:r>
              <a:rPr kumimoji="0" lang="cs-CZ" sz="14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hudebního skladatele</a:t>
            </a:r>
            <a:br>
              <a:rPr kumimoji="0" lang="cs-CZ" sz="14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sz="140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cs-CZ" sz="14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edřicha 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Smetany. Žáci se seznámí s jeho životem a poslechnou si známé hudební ukázky.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Práce se vydařila podle představ, studenti pracovali, jak měli.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Časová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dotace je cca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 minut. 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72547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Pracovní list byl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odpilotován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v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VII.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r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očníku 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to dne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25. 3. 2013 dle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metodického návodu, žáci pracovali se zájmem.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6254" y="3429001"/>
            <a:ext cx="897774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Použité zdroje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:</a:t>
            </a:r>
          </a:p>
          <a:p>
            <a:pPr lvl="0"/>
            <a:r>
              <a:rPr lang="cs-CZ" sz="900" dirty="0" err="1" smtClean="0">
                <a:solidFill>
                  <a:schemeClr val="bg1"/>
                </a:solidFill>
              </a:rPr>
              <a:t>Bedrich</a:t>
            </a:r>
            <a:r>
              <a:rPr lang="cs-CZ" sz="900" dirty="0" smtClean="0">
                <a:solidFill>
                  <a:schemeClr val="bg1"/>
                </a:solidFill>
              </a:rPr>
              <a:t> Smetana. [online]. [cit. 2013-03-10]. Dostupné z: http://upload.wikimedia.org/wikipedia/commons/b/b3/Bedrich_Smetana.jpg. In: </a:t>
            </a:r>
            <a:r>
              <a:rPr lang="cs-CZ" sz="900" i="1" dirty="0" err="1" smtClean="0">
                <a:solidFill>
                  <a:schemeClr val="bg1"/>
                </a:solidFill>
              </a:rPr>
              <a:t>Wikipedia</a:t>
            </a:r>
            <a:r>
              <a:rPr lang="cs-CZ" sz="900" i="1" dirty="0" smtClean="0">
                <a:solidFill>
                  <a:schemeClr val="bg1"/>
                </a:solidFill>
              </a:rPr>
              <a:t>: </a:t>
            </a:r>
            <a:r>
              <a:rPr lang="cs-CZ" sz="900" i="1" dirty="0" err="1" smtClean="0">
                <a:solidFill>
                  <a:schemeClr val="bg1"/>
                </a:solidFill>
              </a:rPr>
              <a:t>the</a:t>
            </a:r>
            <a:r>
              <a:rPr lang="cs-CZ" sz="900" i="1" dirty="0" smtClean="0">
                <a:solidFill>
                  <a:schemeClr val="bg1"/>
                </a:solidFill>
              </a:rPr>
              <a:t> free </a:t>
            </a:r>
            <a:r>
              <a:rPr lang="cs-CZ" sz="900" i="1" dirty="0" err="1" smtClean="0">
                <a:solidFill>
                  <a:schemeClr val="bg1"/>
                </a:solidFill>
              </a:rPr>
              <a:t>encyclopedia</a:t>
            </a:r>
            <a:r>
              <a:rPr lang="cs-CZ" sz="900" dirty="0" smtClean="0">
                <a:solidFill>
                  <a:schemeClr val="bg1"/>
                </a:solidFill>
              </a:rPr>
              <a:t> [online]. San </a:t>
            </a:r>
            <a:r>
              <a:rPr lang="cs-CZ" sz="900" dirty="0" err="1" smtClean="0">
                <a:solidFill>
                  <a:schemeClr val="bg1"/>
                </a:solidFill>
              </a:rPr>
              <a:t>Francisco</a:t>
            </a:r>
            <a:r>
              <a:rPr lang="cs-CZ" sz="900" dirty="0" smtClean="0">
                <a:solidFill>
                  <a:schemeClr val="bg1"/>
                </a:solidFill>
              </a:rPr>
              <a:t> (CA): </a:t>
            </a:r>
            <a:r>
              <a:rPr lang="cs-CZ" sz="900" dirty="0" err="1" smtClean="0">
                <a:solidFill>
                  <a:schemeClr val="bg1"/>
                </a:solidFill>
              </a:rPr>
              <a:t>Wikimedia</a:t>
            </a:r>
            <a:r>
              <a:rPr lang="cs-CZ" sz="900" dirty="0" smtClean="0">
                <a:solidFill>
                  <a:schemeClr val="bg1"/>
                </a:solidFill>
              </a:rPr>
              <a:t> </a:t>
            </a:r>
            <a:r>
              <a:rPr lang="cs-CZ" sz="900" dirty="0" err="1" smtClean="0">
                <a:solidFill>
                  <a:schemeClr val="bg1"/>
                </a:solidFill>
              </a:rPr>
              <a:t>Foundation</a:t>
            </a:r>
            <a:r>
              <a:rPr lang="cs-CZ" sz="900" dirty="0" smtClean="0">
                <a:solidFill>
                  <a:schemeClr val="bg1"/>
                </a:solidFill>
              </a:rPr>
              <a:t>, 2001- [cit. 2013-05-26]. Dostupné z: </a:t>
            </a:r>
            <a:r>
              <a:rPr lang="cs-CZ" sz="900" dirty="0" err="1" smtClean="0">
                <a:solidFill>
                  <a:schemeClr val="bg1"/>
                </a:solidFill>
              </a:rPr>
              <a:t>Bedrich</a:t>
            </a:r>
            <a:r>
              <a:rPr lang="cs-CZ" sz="900" dirty="0" smtClean="0">
                <a:solidFill>
                  <a:schemeClr val="bg1"/>
                </a:solidFill>
              </a:rPr>
              <a:t> Smetana. [online]. [cit. 2013-03-10]. Dostupné z: http://upload.wikimedia.org/wikipedia/commons/b/b3/Bedrich_Smetana.jpg </a:t>
            </a:r>
            <a:endParaRPr lang="cs-CZ" sz="900" dirty="0" smtClean="0">
              <a:solidFill>
                <a:schemeClr val="bg1"/>
              </a:solidFill>
            </a:endParaRPr>
          </a:p>
          <a:p>
            <a:pPr lvl="0"/>
            <a:endParaRPr lang="cs-CZ" sz="900" dirty="0" smtClean="0">
              <a:solidFill>
                <a:schemeClr val="bg1"/>
              </a:solidFill>
            </a:endParaRPr>
          </a:p>
          <a:p>
            <a:pPr lvl="0"/>
            <a:r>
              <a:rPr lang="cs-CZ" sz="900" dirty="0" smtClean="0">
                <a:solidFill>
                  <a:schemeClr val="bg1"/>
                </a:solidFill>
              </a:rPr>
              <a:t>Bedřich Smetana. [online]. [cit. 2013-03-10]. Dostupné z: http://cs.wikipedia.org/wiki/Bed%C5%99ich_Smetana. In: </a:t>
            </a:r>
            <a:r>
              <a:rPr lang="cs-CZ" sz="900" i="1" dirty="0" err="1" smtClean="0">
                <a:solidFill>
                  <a:schemeClr val="bg1"/>
                </a:solidFill>
              </a:rPr>
              <a:t>Wikipedia</a:t>
            </a:r>
            <a:r>
              <a:rPr lang="cs-CZ" sz="900" i="1" dirty="0" smtClean="0">
                <a:solidFill>
                  <a:schemeClr val="bg1"/>
                </a:solidFill>
              </a:rPr>
              <a:t>: </a:t>
            </a:r>
            <a:r>
              <a:rPr lang="cs-CZ" sz="900" i="1" dirty="0" err="1" smtClean="0">
                <a:solidFill>
                  <a:schemeClr val="bg1"/>
                </a:solidFill>
              </a:rPr>
              <a:t>the</a:t>
            </a:r>
            <a:r>
              <a:rPr lang="cs-CZ" sz="900" i="1" dirty="0" smtClean="0">
                <a:solidFill>
                  <a:schemeClr val="bg1"/>
                </a:solidFill>
              </a:rPr>
              <a:t> free </a:t>
            </a:r>
            <a:r>
              <a:rPr lang="cs-CZ" sz="900" i="1" dirty="0" err="1" smtClean="0">
                <a:solidFill>
                  <a:schemeClr val="bg1"/>
                </a:solidFill>
              </a:rPr>
              <a:t>encyclopedia</a:t>
            </a:r>
            <a:r>
              <a:rPr lang="cs-CZ" sz="900" dirty="0" smtClean="0">
                <a:solidFill>
                  <a:schemeClr val="bg1"/>
                </a:solidFill>
              </a:rPr>
              <a:t> [online]. San </a:t>
            </a:r>
            <a:r>
              <a:rPr lang="cs-CZ" sz="900" dirty="0" err="1" smtClean="0">
                <a:solidFill>
                  <a:schemeClr val="bg1"/>
                </a:solidFill>
              </a:rPr>
              <a:t>Francisco</a:t>
            </a:r>
            <a:r>
              <a:rPr lang="cs-CZ" sz="900" dirty="0" smtClean="0">
                <a:solidFill>
                  <a:schemeClr val="bg1"/>
                </a:solidFill>
              </a:rPr>
              <a:t> (CA): </a:t>
            </a:r>
            <a:r>
              <a:rPr lang="cs-CZ" sz="900" dirty="0" err="1" smtClean="0">
                <a:solidFill>
                  <a:schemeClr val="bg1"/>
                </a:solidFill>
              </a:rPr>
              <a:t>Wikimedia</a:t>
            </a:r>
            <a:r>
              <a:rPr lang="cs-CZ" sz="900" dirty="0" smtClean="0">
                <a:solidFill>
                  <a:schemeClr val="bg1"/>
                </a:solidFill>
              </a:rPr>
              <a:t> </a:t>
            </a:r>
            <a:r>
              <a:rPr lang="cs-CZ" sz="900" dirty="0" err="1" smtClean="0">
                <a:solidFill>
                  <a:schemeClr val="bg1"/>
                </a:solidFill>
              </a:rPr>
              <a:t>Foundation</a:t>
            </a:r>
            <a:r>
              <a:rPr lang="cs-CZ" sz="900" dirty="0" smtClean="0">
                <a:solidFill>
                  <a:schemeClr val="bg1"/>
                </a:solidFill>
              </a:rPr>
              <a:t>, 2001- [cit. 2013-05-26]. Dostupné z: Bedřich Smetana. [online]. [cit. 2013-03-10]. Dostupné z: http://cs.wikipedia.org/wiki/Bed%C5%99ich_Smetana </a:t>
            </a:r>
            <a:endParaRPr lang="cs-CZ" sz="900" dirty="0" smtClean="0">
              <a:solidFill>
                <a:schemeClr val="bg1"/>
              </a:solidFill>
            </a:endParaRPr>
          </a:p>
          <a:p>
            <a:pPr lvl="0"/>
            <a:endParaRPr lang="cs-CZ" sz="900" dirty="0" smtClean="0">
              <a:solidFill>
                <a:schemeClr val="bg1"/>
              </a:solidFill>
            </a:endParaRPr>
          </a:p>
          <a:p>
            <a:pPr lvl="0"/>
            <a:r>
              <a:rPr lang="cs-CZ" sz="900" dirty="0" smtClean="0">
                <a:solidFill>
                  <a:schemeClr val="bg1"/>
                </a:solidFill>
              </a:rPr>
              <a:t>PJ 2009 LIBUŠE. [ONLINE]. [CIT. 2013-03-10]. DOSTUPNÉ Z: HTTP://WWW.YOUTUBE.COM/WATCH?V=8W6K52UE_9A. </a:t>
            </a:r>
            <a:r>
              <a:rPr lang="cs-CZ" sz="900" i="1" dirty="0" smtClean="0">
                <a:solidFill>
                  <a:schemeClr val="bg1"/>
                </a:solidFill>
              </a:rPr>
              <a:t>PJ 2009 Libuše. [online]. [cit. 2013-03-10]. Dostupné z: http://www.</a:t>
            </a:r>
            <a:r>
              <a:rPr lang="cs-CZ" sz="900" i="1" dirty="0" err="1" smtClean="0">
                <a:solidFill>
                  <a:schemeClr val="bg1"/>
                </a:solidFill>
              </a:rPr>
              <a:t>youtube.com</a:t>
            </a:r>
            <a:r>
              <a:rPr lang="cs-CZ" sz="900" i="1" dirty="0" smtClean="0">
                <a:solidFill>
                  <a:schemeClr val="bg1"/>
                </a:solidFill>
              </a:rPr>
              <a:t>/</a:t>
            </a:r>
            <a:r>
              <a:rPr lang="cs-CZ" sz="900" i="1" dirty="0" err="1" smtClean="0">
                <a:solidFill>
                  <a:schemeClr val="bg1"/>
                </a:solidFill>
              </a:rPr>
              <a:t>watch</a:t>
            </a:r>
            <a:r>
              <a:rPr lang="cs-CZ" sz="900" i="1" dirty="0" smtClean="0">
                <a:solidFill>
                  <a:schemeClr val="bg1"/>
                </a:solidFill>
              </a:rPr>
              <a:t>?v=8W6k52UE_9A</a:t>
            </a:r>
            <a:r>
              <a:rPr lang="cs-CZ" sz="900" dirty="0" smtClean="0">
                <a:solidFill>
                  <a:schemeClr val="bg1"/>
                </a:solidFill>
              </a:rPr>
              <a:t> [online]. 2007 [cit. 2013-05-26]. Dostupné z: PJ 2009 Libuše. [online]. [cit. 2013-03-10]. Dostupné z: </a:t>
            </a:r>
            <a:r>
              <a:rPr lang="cs-CZ" sz="900" dirty="0" smtClean="0">
                <a:solidFill>
                  <a:schemeClr val="bg1"/>
                </a:solidFill>
              </a:rPr>
              <a:t>h</a:t>
            </a:r>
            <a:r>
              <a:rPr lang="cs-CZ" sz="9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ttp</a:t>
            </a:r>
            <a:r>
              <a:rPr lang="cs-CZ" sz="9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://www.</a:t>
            </a:r>
            <a:r>
              <a:rPr lang="cs-CZ" sz="900" dirty="0" err="1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youtube.com</a:t>
            </a:r>
            <a:r>
              <a:rPr lang="cs-CZ" sz="9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/</a:t>
            </a:r>
            <a:r>
              <a:rPr lang="cs-CZ" sz="900" dirty="0" err="1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watch</a:t>
            </a:r>
            <a:r>
              <a:rPr lang="cs-CZ" sz="9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?v=8W6k52UE_9A </a:t>
            </a:r>
            <a:endParaRPr lang="cs-CZ" sz="900" dirty="0" smtClean="0">
              <a:solidFill>
                <a:schemeClr val="bg1">
                  <a:lumMod val="90000"/>
                  <a:lumOff val="10000"/>
                </a:schemeClr>
              </a:solidFill>
            </a:endParaRPr>
          </a:p>
          <a:p>
            <a:pPr lvl="0"/>
            <a:endParaRPr lang="cs-CZ" sz="900" dirty="0" smtClean="0">
              <a:solidFill>
                <a:schemeClr val="bg1"/>
              </a:solidFill>
            </a:endParaRPr>
          </a:p>
          <a:p>
            <a:pPr lvl="0"/>
            <a:r>
              <a:rPr lang="cs-CZ" sz="900" dirty="0" smtClean="0">
                <a:solidFill>
                  <a:schemeClr val="bg1"/>
                </a:solidFill>
              </a:rPr>
              <a:t>BEDŘICH SMETANA VLTAVA. [ONLINE]. [CIT. 2013-03-10]. DOSTUPNÉ Z: HTTP://WWW.YOUTUBE.COM/WATCH?V=_JWQQW6MESO. </a:t>
            </a:r>
            <a:r>
              <a:rPr lang="cs-CZ" sz="900" i="1" dirty="0" smtClean="0">
                <a:solidFill>
                  <a:schemeClr val="bg1"/>
                </a:solidFill>
              </a:rPr>
              <a:t>Bedřich Smetana VLTAVA. [online]. [cit. 2013-03-10]. Dostupné z: http://www.</a:t>
            </a:r>
            <a:r>
              <a:rPr lang="cs-CZ" sz="900" i="1" dirty="0" err="1" smtClean="0">
                <a:solidFill>
                  <a:schemeClr val="bg1"/>
                </a:solidFill>
              </a:rPr>
              <a:t>youtube.com</a:t>
            </a:r>
            <a:r>
              <a:rPr lang="cs-CZ" sz="900" i="1" dirty="0" smtClean="0">
                <a:solidFill>
                  <a:schemeClr val="bg1"/>
                </a:solidFill>
              </a:rPr>
              <a:t>/</a:t>
            </a:r>
            <a:r>
              <a:rPr lang="cs-CZ" sz="900" i="1" dirty="0" err="1" smtClean="0">
                <a:solidFill>
                  <a:schemeClr val="bg1"/>
                </a:solidFill>
              </a:rPr>
              <a:t>watch</a:t>
            </a:r>
            <a:r>
              <a:rPr lang="cs-CZ" sz="900" i="1" dirty="0" smtClean="0">
                <a:solidFill>
                  <a:schemeClr val="bg1"/>
                </a:solidFill>
              </a:rPr>
              <a:t>?v=_jWQqW6MEso</a:t>
            </a:r>
            <a:r>
              <a:rPr lang="cs-CZ" sz="900" dirty="0" smtClean="0">
                <a:solidFill>
                  <a:schemeClr val="bg1"/>
                </a:solidFill>
              </a:rPr>
              <a:t> [online]. Bedřich Smetana VLTAVA. [online]. [cit. 2013-03-10]. Dostupné z: http://www.</a:t>
            </a:r>
            <a:r>
              <a:rPr lang="cs-CZ" sz="900" dirty="0" err="1" smtClean="0">
                <a:solidFill>
                  <a:schemeClr val="bg1"/>
                </a:solidFill>
              </a:rPr>
              <a:t>youtube.com</a:t>
            </a:r>
            <a:r>
              <a:rPr lang="cs-CZ" sz="900" dirty="0" smtClean="0">
                <a:solidFill>
                  <a:schemeClr val="bg1"/>
                </a:solidFill>
              </a:rPr>
              <a:t>/</a:t>
            </a:r>
            <a:r>
              <a:rPr lang="cs-CZ" sz="900" dirty="0" err="1" smtClean="0">
                <a:solidFill>
                  <a:schemeClr val="bg1"/>
                </a:solidFill>
              </a:rPr>
              <a:t>watch</a:t>
            </a:r>
            <a:r>
              <a:rPr lang="cs-CZ" sz="900" dirty="0" smtClean="0">
                <a:solidFill>
                  <a:schemeClr val="bg1"/>
                </a:solidFill>
              </a:rPr>
              <a:t>?v=_</a:t>
            </a:r>
            <a:r>
              <a:rPr lang="cs-CZ" sz="900" dirty="0" err="1" smtClean="0">
                <a:solidFill>
                  <a:schemeClr val="bg1"/>
                </a:solidFill>
              </a:rPr>
              <a:t>jWQ</a:t>
            </a:r>
            <a:r>
              <a:rPr lang="cs-CZ" sz="900" dirty="0" smtClean="0">
                <a:solidFill>
                  <a:schemeClr val="bg1"/>
                </a:solidFill>
              </a:rPr>
              <a:t>. 2010 [cit. 2013-05-26]. Dostupné z: Bedřich Smetana VLTAVA. [online]. [cit. 2013-03-10]. Dostupné z: http://www.</a:t>
            </a:r>
            <a:r>
              <a:rPr lang="cs-CZ" sz="900" dirty="0" err="1" smtClean="0">
                <a:solidFill>
                  <a:schemeClr val="bg1"/>
                </a:solidFill>
              </a:rPr>
              <a:t>youtube.com</a:t>
            </a:r>
            <a:r>
              <a:rPr lang="cs-CZ" sz="900" dirty="0" smtClean="0">
                <a:solidFill>
                  <a:schemeClr val="bg1"/>
                </a:solidFill>
              </a:rPr>
              <a:t>/</a:t>
            </a:r>
            <a:r>
              <a:rPr lang="cs-CZ" sz="900" dirty="0" err="1" smtClean="0">
                <a:solidFill>
                  <a:schemeClr val="bg1"/>
                </a:solidFill>
              </a:rPr>
              <a:t>watch</a:t>
            </a:r>
            <a:r>
              <a:rPr lang="cs-CZ" sz="900" dirty="0" smtClean="0">
                <a:solidFill>
                  <a:schemeClr val="bg1"/>
                </a:solidFill>
              </a:rPr>
              <a:t>?v=_jWQqW6MEso</a:t>
            </a:r>
            <a:endParaRPr lang="cs-CZ" sz="900" dirty="0" smtClean="0">
              <a:solidFill>
                <a:schemeClr val="bg1"/>
              </a:solidFill>
            </a:endParaRPr>
          </a:p>
          <a:p>
            <a:pPr lvl="0"/>
            <a:endParaRPr lang="cs-CZ" sz="1000" dirty="0" smtClean="0">
              <a:solidFill>
                <a:schemeClr val="bg1"/>
              </a:solidFill>
            </a:endParaRPr>
          </a:p>
          <a:p>
            <a:pPr lvl="0"/>
            <a:endParaRPr lang="cs-CZ" sz="1000" dirty="0" smtClean="0">
              <a:solidFill>
                <a:schemeClr val="bg1"/>
              </a:solidFill>
            </a:endParaRPr>
          </a:p>
          <a:p>
            <a:pPr lvl="0"/>
            <a:endParaRPr lang="cs-CZ" sz="1000" dirty="0" smtClean="0">
              <a:solidFill>
                <a:schemeClr val="bg1"/>
              </a:solidFill>
            </a:endParaRPr>
          </a:p>
          <a:p>
            <a:pPr lvl="0"/>
            <a:endParaRPr lang="cs-CZ" sz="1000" dirty="0" smtClean="0">
              <a:solidFill>
                <a:schemeClr val="bg1"/>
              </a:solidFill>
            </a:endParaRPr>
          </a:p>
          <a:p>
            <a:pPr lvl="0"/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pPr lvl="0"/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127_slide">
  <a:themeElements>
    <a:clrScheme name="Motiv sady Office 2">
      <a:dk1>
        <a:srgbClr val="000000"/>
      </a:dk1>
      <a:lt1>
        <a:srgbClr val="FFFFFF"/>
      </a:lt1>
      <a:dk2>
        <a:srgbClr val="000033"/>
      </a:dk2>
      <a:lt2>
        <a:srgbClr val="FFFFFF"/>
      </a:lt2>
      <a:accent1>
        <a:srgbClr val="CEAAF2"/>
      </a:accent1>
      <a:accent2>
        <a:srgbClr val="79B8F2"/>
      </a:accent2>
      <a:accent3>
        <a:srgbClr val="AAAAAD"/>
      </a:accent3>
      <a:accent4>
        <a:srgbClr val="DADADA"/>
      </a:accent4>
      <a:accent5>
        <a:srgbClr val="E3D2F7"/>
      </a:accent5>
      <a:accent6>
        <a:srgbClr val="6DA6DB"/>
      </a:accent6>
      <a:hlink>
        <a:srgbClr val="BFBFFF"/>
      </a:hlink>
      <a:folHlink>
        <a:srgbClr val="EDCAE6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9B9BF2"/>
        </a:accent1>
        <a:accent2>
          <a:srgbClr val="B4ACF2"/>
        </a:accent2>
        <a:accent3>
          <a:srgbClr val="AAAAAD"/>
        </a:accent3>
        <a:accent4>
          <a:srgbClr val="DADADA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CEAAF2"/>
        </a:accent1>
        <a:accent2>
          <a:srgbClr val="79B8F2"/>
        </a:accent2>
        <a:accent3>
          <a:srgbClr val="AAAAAD"/>
        </a:accent3>
        <a:accent4>
          <a:srgbClr val="DADADA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D9CF4C"/>
        </a:accent1>
        <a:accent2>
          <a:srgbClr val="9B9BF2"/>
        </a:accent2>
        <a:accent3>
          <a:srgbClr val="AAAAAD"/>
        </a:accent3>
        <a:accent4>
          <a:srgbClr val="DADADA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72CC5C"/>
        </a:accent1>
        <a:accent2>
          <a:srgbClr val="E6B52E"/>
        </a:accent2>
        <a:accent3>
          <a:srgbClr val="AAAAAD"/>
        </a:accent3>
        <a:accent4>
          <a:srgbClr val="DADADA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B9BF2"/>
        </a:accent1>
        <a:accent2>
          <a:srgbClr val="B4ACF2"/>
        </a:accent2>
        <a:accent3>
          <a:srgbClr val="FFFFFF"/>
        </a:accent3>
        <a:accent4>
          <a:srgbClr val="000000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AAF2"/>
        </a:accent1>
        <a:accent2>
          <a:srgbClr val="79B8F2"/>
        </a:accent2>
        <a:accent3>
          <a:srgbClr val="FFFFFF"/>
        </a:accent3>
        <a:accent4>
          <a:srgbClr val="000000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9CF4C"/>
        </a:accent1>
        <a:accent2>
          <a:srgbClr val="9B9BF2"/>
        </a:accent2>
        <a:accent3>
          <a:srgbClr val="FFFFFF"/>
        </a:accent3>
        <a:accent4>
          <a:srgbClr val="000000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2CC5C"/>
        </a:accent1>
        <a:accent2>
          <a:srgbClr val="E6B52E"/>
        </a:accent2>
        <a:accent3>
          <a:srgbClr val="FFFFFF"/>
        </a:accent3>
        <a:accent4>
          <a:srgbClr val="000000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33"/>
      </a:dk2>
      <a:lt2>
        <a:srgbClr val="FFFFFF"/>
      </a:lt2>
      <a:accent1>
        <a:srgbClr val="CEAAF2"/>
      </a:accent1>
      <a:accent2>
        <a:srgbClr val="79B8F2"/>
      </a:accent2>
      <a:accent3>
        <a:srgbClr val="AAAAAD"/>
      </a:accent3>
      <a:accent4>
        <a:srgbClr val="DADADA"/>
      </a:accent4>
      <a:accent5>
        <a:srgbClr val="E3D2F7"/>
      </a:accent5>
      <a:accent6>
        <a:srgbClr val="6DA6DB"/>
      </a:accent6>
      <a:hlink>
        <a:srgbClr val="BFBFFF"/>
      </a:hlink>
      <a:folHlink>
        <a:srgbClr val="EDCAE6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9B9BF2"/>
        </a:accent1>
        <a:accent2>
          <a:srgbClr val="B4ACF2"/>
        </a:accent2>
        <a:accent3>
          <a:srgbClr val="AAAAAD"/>
        </a:accent3>
        <a:accent4>
          <a:srgbClr val="DADADA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CEAAF2"/>
        </a:accent1>
        <a:accent2>
          <a:srgbClr val="79B8F2"/>
        </a:accent2>
        <a:accent3>
          <a:srgbClr val="AAAAAD"/>
        </a:accent3>
        <a:accent4>
          <a:srgbClr val="DADADA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D9CF4C"/>
        </a:accent1>
        <a:accent2>
          <a:srgbClr val="9B9BF2"/>
        </a:accent2>
        <a:accent3>
          <a:srgbClr val="AAAAAD"/>
        </a:accent3>
        <a:accent4>
          <a:srgbClr val="DADADA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72CC5C"/>
        </a:accent1>
        <a:accent2>
          <a:srgbClr val="E6B52E"/>
        </a:accent2>
        <a:accent3>
          <a:srgbClr val="AAAAAD"/>
        </a:accent3>
        <a:accent4>
          <a:srgbClr val="DADADA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B9BF2"/>
        </a:accent1>
        <a:accent2>
          <a:srgbClr val="B4ACF2"/>
        </a:accent2>
        <a:accent3>
          <a:srgbClr val="FFFFFF"/>
        </a:accent3>
        <a:accent4>
          <a:srgbClr val="000000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AAF2"/>
        </a:accent1>
        <a:accent2>
          <a:srgbClr val="79B8F2"/>
        </a:accent2>
        <a:accent3>
          <a:srgbClr val="FFFFFF"/>
        </a:accent3>
        <a:accent4>
          <a:srgbClr val="000000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9CF4C"/>
        </a:accent1>
        <a:accent2>
          <a:srgbClr val="9B9BF2"/>
        </a:accent2>
        <a:accent3>
          <a:srgbClr val="FFFFFF"/>
        </a:accent3>
        <a:accent4>
          <a:srgbClr val="000000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2CC5C"/>
        </a:accent1>
        <a:accent2>
          <a:srgbClr val="E6B52E"/>
        </a:accent2>
        <a:accent3>
          <a:srgbClr val="FFFFFF"/>
        </a:accent3>
        <a:accent4>
          <a:srgbClr val="000000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ind_0127_slide</Template>
  <TotalTime>422</TotalTime>
  <Words>597</Words>
  <Application>Microsoft Office PowerPoint</Application>
  <PresentationFormat>Předvádění na obrazovce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ind_0127_slide</vt:lpstr>
      <vt:lpstr>1_Default Design</vt:lpstr>
      <vt:lpstr>Snímek 1</vt:lpstr>
      <vt:lpstr>Bedřich Smetana</vt:lpstr>
      <vt:lpstr>Bedřich Smetana</vt:lpstr>
      <vt:lpstr>Díla</vt:lpstr>
      <vt:lpstr>Díla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Bedřich Smetana</dc:title>
  <dc:creator>Emma</dc:creator>
  <cp:lastModifiedBy>Jiřina</cp:lastModifiedBy>
  <cp:revision>38</cp:revision>
  <dcterms:created xsi:type="dcterms:W3CDTF">2013-03-09T09:18:05Z</dcterms:created>
  <dcterms:modified xsi:type="dcterms:W3CDTF">2013-05-26T15:03:16Z</dcterms:modified>
</cp:coreProperties>
</file>