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81288E-A4CE-4892-B64B-23ACA2E29425}" type="datetimeFigureOut">
              <a:rPr lang="cs-CZ" smtClean="0"/>
              <a:pPr/>
              <a:t>26.5.2013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370699-0DE9-4231-9D9D-7AA23C1182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xGy83aipbY" TargetMode="External"/><Relationship Id="rId2" Type="http://schemas.openxmlformats.org/officeDocument/2006/relationships/hyperlink" Target="http://www.youtube.com/watch?v=dK1_vm0FMA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youtube.com/watch?v=sPlhKP0nZI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27584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Tento materiál byl vytvořen v rámci projektu</a:t>
            </a:r>
            <a:r>
              <a:rPr lang="cs-CZ" b="1" dirty="0"/>
              <a:t> </a:t>
            </a:r>
          </a:p>
          <a:p>
            <a:pPr algn="ctr"/>
            <a:r>
              <a:rPr lang="cs-CZ" b="1" dirty="0"/>
              <a:t>Operačního programu Vzdělávání pro konkurenceschopnost.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00000"/>
            <a:ext cx="2051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ZŠ a MŠ České Velenice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Třída Čsl. legií 325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378 10 Č. Velenice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31840" y="1800000"/>
            <a:ext cx="561662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 MŠMT ČR	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Číslo projektu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CZ.1.07/1.4.00/21.2082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projektu školy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S počítačem to jde lépe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aktivita</a:t>
            </a: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III/2	Inovace a zkvalitnění výuky prostřednictvím ICT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708921"/>
            <a:ext cx="9144000" cy="648071"/>
          </a:xfrm>
          <a:prstGeom prst="rect">
            <a:avLst/>
          </a:prstGeom>
        </p:spPr>
        <p:txBody>
          <a:bodyPr wrap="square" lIns="144000" rIns="144000">
            <a:noAutofit/>
          </a:bodyPr>
          <a:lstStyle/>
          <a:p>
            <a:r>
              <a:rPr lang="cs-CZ" sz="1600" dirty="0"/>
              <a:t>Autor</a:t>
            </a:r>
            <a:r>
              <a:rPr lang="cs-CZ" sz="1600" dirty="0" smtClean="0"/>
              <a:t>: Mgr. Jiřina Poláková</a:t>
            </a:r>
          </a:p>
          <a:p>
            <a:r>
              <a:rPr lang="cs-CZ" sz="1600" dirty="0" smtClean="0"/>
              <a:t>Název materiálu: Wolfgang Amadeus Mozart</a:t>
            </a:r>
          </a:p>
          <a:p>
            <a:endParaRPr lang="cs-CZ" sz="16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Identifikátor DUM: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VY_32_Inovace_II_1_06 HV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oblast: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Umění</a:t>
            </a:r>
            <a:r>
              <a:rPr kumimoji="0" lang="cs-CZ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a kultura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obor: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Hudební výchova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Téma: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	Wolfgang Amadeus Mozart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Ročník:	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7.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6531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Stručná anotace: </a:t>
            </a:r>
            <a:endParaRPr lang="cs-CZ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Tento materiál je vytvořen </a:t>
            </a:r>
            <a:r>
              <a:rPr lang="cs-CZ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 seznámení se s dílem hudebního skladatele W. A. Mozarta.</a:t>
            </a:r>
            <a:endParaRPr lang="cs-CZ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72570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 dále, že výše uvedený materiál jsem ověřil(a) ve výuce a provedl(a) o tom zápis do TK.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Dávám souhlas, aby moje dílo bylo dáno k dispozici veřejnosti k účelům volného užití (§ 30 odst. 1 zákona 121/2000 Sb.), tj. že k uvedeným účelům může být kýmkoliv zveřejňováno, používáno, upravováno a uchováváno.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Obrázek 2" descr="OPVK_hor_zakladni_logolink_RGB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911" y="116632"/>
            <a:ext cx="4446179" cy="972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581128"/>
            <a:ext cx="8458200" cy="1222375"/>
          </a:xfrm>
        </p:spPr>
        <p:txBody>
          <a:bodyPr/>
          <a:lstStyle/>
          <a:p>
            <a:pPr algn="ctr"/>
            <a:r>
              <a:rPr lang="cs-CZ" dirty="0" smtClean="0"/>
              <a:t>Wolfgang Amadeus Mozart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1247269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0" dirty="0" smtClean="0">
                <a:sym typeface="Webdings"/>
              </a:rPr>
              <a:t></a:t>
            </a:r>
            <a:r>
              <a:rPr lang="cs-CZ" sz="12000" dirty="0" smtClean="0">
                <a:sym typeface="Webdings"/>
              </a:rPr>
              <a:t></a:t>
            </a:r>
            <a:r>
              <a:rPr lang="cs-CZ" sz="10000" dirty="0" smtClean="0">
                <a:sym typeface="Webdings"/>
              </a:rPr>
              <a:t></a:t>
            </a:r>
            <a:r>
              <a:rPr lang="cs-CZ" sz="8000" dirty="0" smtClean="0">
                <a:sym typeface="Webdings"/>
              </a:rPr>
              <a:t></a:t>
            </a:r>
            <a:r>
              <a:rPr lang="cs-CZ" sz="6000" dirty="0" smtClean="0">
                <a:sym typeface="Webdings"/>
              </a:rPr>
              <a:t></a:t>
            </a:r>
            <a:r>
              <a:rPr lang="cs-CZ" sz="4000" dirty="0" smtClean="0">
                <a:sym typeface="Webdings"/>
              </a:rPr>
              <a:t></a:t>
            </a:r>
            <a:r>
              <a:rPr lang="cs-CZ" sz="2000" dirty="0" smtClean="0">
                <a:sym typeface="Webdings"/>
              </a:rPr>
              <a:t></a:t>
            </a:r>
            <a:endParaRPr lang="cs-CZ" sz="14000" dirty="0" smtClean="0"/>
          </a:p>
          <a:p>
            <a:endParaRPr lang="cs-CZ" sz="8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W.A. Mozart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*1756 Salzburg – </a:t>
            </a:r>
            <a:r>
              <a:rPr lang="cs-CZ" dirty="0" smtClean="0">
                <a:sym typeface="Wingdings"/>
              </a:rPr>
              <a:t></a:t>
            </a:r>
            <a:r>
              <a:rPr lang="cs-CZ" dirty="0" smtClean="0"/>
              <a:t>1791 Vídeň</a:t>
            </a:r>
          </a:p>
          <a:p>
            <a:pPr>
              <a:buFont typeface="Courier New" pitchFamily="49" charset="0"/>
              <a:buChar char="o"/>
            </a:pPr>
            <a:r>
              <a:rPr lang="cs-CZ" b="1" dirty="0" smtClean="0"/>
              <a:t>klasicistní</a:t>
            </a:r>
            <a:r>
              <a:rPr lang="cs-CZ" dirty="0" smtClean="0"/>
              <a:t> hudební skladatel, klavírní virtuos a geniální hudebník</a:t>
            </a:r>
          </a:p>
          <a:p>
            <a:endParaRPr lang="cs-CZ" dirty="0"/>
          </a:p>
        </p:txBody>
      </p:sp>
      <p:pic>
        <p:nvPicPr>
          <p:cNvPr id="17412" name="Picture 4" descr="http://upload.wikimedia.org/wikipedia/commons/thumb/3/3f/Wolfgang-amadeus-mozart_2.jpg/220px-Wolfgang-amadeus-mozar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852936"/>
            <a:ext cx="2887588" cy="360948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Opery: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hlinkClick r:id="rId2"/>
              </a:rPr>
              <a:t>Don </a:t>
            </a:r>
            <a:r>
              <a:rPr lang="cs-CZ" sz="2600" dirty="0" err="1" smtClean="0">
                <a:hlinkClick r:id="rId2"/>
              </a:rPr>
              <a:t>Giovanni</a:t>
            </a:r>
            <a:endParaRPr lang="cs-CZ" sz="2600" dirty="0" smtClean="0"/>
          </a:p>
          <a:p>
            <a:pPr lvl="1">
              <a:buFont typeface="Arial" pitchFamily="34" charset="0"/>
              <a:buChar char="•"/>
            </a:pPr>
            <a:r>
              <a:rPr lang="cs-CZ" sz="2600" dirty="0" err="1" smtClean="0"/>
              <a:t>Figarova</a:t>
            </a:r>
            <a:r>
              <a:rPr lang="cs-CZ" sz="2600" dirty="0" smtClean="0"/>
              <a:t> svatba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>
                <a:hlinkClick r:id="rId3"/>
              </a:rPr>
              <a:t>Kouzelná flétna</a:t>
            </a:r>
            <a:endParaRPr lang="cs-CZ" sz="2600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Symfonie: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err="1" smtClean="0"/>
              <a:t>Haffnerova</a:t>
            </a:r>
            <a:endParaRPr lang="cs-CZ" sz="2600" dirty="0" smtClean="0"/>
          </a:p>
          <a:p>
            <a:pPr lvl="1">
              <a:buFont typeface="Arial" pitchFamily="34" charset="0"/>
              <a:buChar char="•"/>
            </a:pPr>
            <a:r>
              <a:rPr lang="cs-CZ" sz="2600" dirty="0" smtClean="0"/>
              <a:t>Pražská</a:t>
            </a:r>
          </a:p>
          <a:p>
            <a:pPr lvl="1">
              <a:buFont typeface="Arial" pitchFamily="34" charset="0"/>
              <a:buChar char="•"/>
            </a:pPr>
            <a:r>
              <a:rPr lang="cs-CZ" sz="2600" dirty="0" smtClean="0"/>
              <a:t>Jupiterova</a:t>
            </a:r>
          </a:p>
          <a:p>
            <a:pPr>
              <a:buFont typeface="Courier New" pitchFamily="49" charset="0"/>
              <a:buChar char="o"/>
            </a:pPr>
            <a:r>
              <a:rPr lang="cs-CZ" b="1" dirty="0" smtClean="0">
                <a:hlinkClick r:id="rId4"/>
              </a:rPr>
              <a:t>Rekviem</a:t>
            </a:r>
            <a:endParaRPr lang="cs-CZ" b="1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2" descr="http://upload.wikimedia.org/wikipedia/commons/thumb/1/1e/Wolfgang-amadeus-mozart_1.jpg/220px-Wolfgang-amadeus-mozart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628800"/>
            <a:ext cx="2795605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Mozart složil celkem 262 děl. Své první v 5 letech.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Jeho otec Leopold a matka Anna Marie ho </a:t>
            </a:r>
            <a:r>
              <a:rPr lang="cs-CZ" smtClean="0"/>
              <a:t>od malička k hudbě vedli. </a:t>
            </a: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V dospělosti žil ve Vídni, kde skládal i pro Vídeňského císaře. Zemřel ve 35 letech na infekční nemoc.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 Své poslední dílo rekviem již nedokončil.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Metodické zhodnocení, návod: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Stručné metodické zhodnocení, pravidla práce s materiálem.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816967"/>
            <a:ext cx="9144000" cy="307777"/>
          </a:xfrm>
          <a:prstGeom prst="rect">
            <a:avLst/>
          </a:prstGeom>
        </p:spPr>
        <p:txBody>
          <a:bodyPr wrap="square" lIns="144000" rIns="144000">
            <a:spAutoFit/>
          </a:bodyPr>
          <a:lstStyle/>
          <a:p>
            <a:r>
              <a:rPr lang="cs-CZ" sz="1400" dirty="0">
                <a:latin typeface="Arial" pitchFamily="34" charset="0"/>
                <a:cs typeface="Arial" pitchFamily="34" charset="0"/>
              </a:rPr>
              <a:t>Požadavky: PC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 připojením k internetu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591925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Tato prezentace slouží k seznámení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s dílem hudebního skladatele W. A. Mozarta. Žáci se seznámí s jeho životem a poslechnou si hudební ukázky.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Práce se vydařila podle představ, studenti pracovali, jak měli. Časová dotace je </a:t>
            </a: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cca </a:t>
            </a: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minut.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72547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Pracovní list byl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odpilotován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v VII.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očníku a to dne 3. 12. 2013 dle metodického návodu, žáci pracovali se zájmem.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Použité zdroje: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/>
              <a:t>Wolfgang Amadeus Mozart 1. [online]. [cit. 2013-02-14]. Dostupné z: http://cs.wikipedia.org/wiki/Soubor:Wolfgang-amadeus-mozart_1.jpg. In: </a:t>
            </a:r>
            <a:r>
              <a:rPr lang="cs-CZ" sz="1100" i="1" dirty="0" err="1" smtClean="0"/>
              <a:t>Wikipedia</a:t>
            </a:r>
            <a:r>
              <a:rPr lang="cs-CZ" sz="1100" i="1" dirty="0" smtClean="0"/>
              <a:t>: </a:t>
            </a:r>
            <a:r>
              <a:rPr lang="cs-CZ" sz="1100" i="1" dirty="0" err="1" smtClean="0"/>
              <a:t>the</a:t>
            </a:r>
            <a:r>
              <a:rPr lang="cs-CZ" sz="1100" i="1" dirty="0" smtClean="0"/>
              <a:t> free </a:t>
            </a:r>
            <a:r>
              <a:rPr lang="cs-CZ" sz="1100" i="1" dirty="0" err="1" smtClean="0"/>
              <a:t>encyclopedia</a:t>
            </a:r>
            <a:r>
              <a:rPr lang="cs-CZ" sz="1100" dirty="0" smtClean="0"/>
              <a:t> [online]. San </a:t>
            </a:r>
            <a:r>
              <a:rPr lang="cs-CZ" sz="1100" dirty="0" err="1" smtClean="0"/>
              <a:t>Francisco</a:t>
            </a:r>
            <a:r>
              <a:rPr lang="cs-CZ" sz="1100" dirty="0" smtClean="0"/>
              <a:t> (CA): </a:t>
            </a:r>
            <a:r>
              <a:rPr lang="cs-CZ" sz="1100" dirty="0" err="1" smtClean="0"/>
              <a:t>Wikimedia</a:t>
            </a:r>
            <a:r>
              <a:rPr lang="cs-CZ" sz="1100" dirty="0" smtClean="0"/>
              <a:t> </a:t>
            </a:r>
            <a:r>
              <a:rPr lang="cs-CZ" sz="1100" dirty="0" err="1" smtClean="0"/>
              <a:t>Foundation</a:t>
            </a:r>
            <a:r>
              <a:rPr lang="cs-CZ" sz="1100" dirty="0" smtClean="0"/>
              <a:t>, 2001- [cit. 2013-05-26]. Dostupné z: Wolfgang Amadeus Mozart 1. [online]. [cit. 2013-02-14]. Dostupné z: http://cs.wikipedia.org/wiki/Soubor:Wolfgang-amadeus-mozart_1.jpg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11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/>
              <a:t>Wolfgang Amadeus Mozart 2. [online]. [cit. 2013-02-14]. Dostupné z: http://cs.wikipedia.org/wiki/Soubor:Wolfgang-amadeus-mozart_2.jpg. In: </a:t>
            </a:r>
            <a:r>
              <a:rPr lang="cs-CZ" sz="1100" i="1" dirty="0" err="1" smtClean="0"/>
              <a:t>Wikipedia</a:t>
            </a:r>
            <a:r>
              <a:rPr lang="cs-CZ" sz="1100" i="1" dirty="0" smtClean="0"/>
              <a:t>: </a:t>
            </a:r>
            <a:r>
              <a:rPr lang="cs-CZ" sz="1100" i="1" dirty="0" err="1" smtClean="0"/>
              <a:t>the</a:t>
            </a:r>
            <a:r>
              <a:rPr lang="cs-CZ" sz="1100" i="1" dirty="0" smtClean="0"/>
              <a:t> free </a:t>
            </a:r>
            <a:r>
              <a:rPr lang="cs-CZ" sz="1100" i="1" dirty="0" err="1" smtClean="0"/>
              <a:t>encyclopedia</a:t>
            </a:r>
            <a:r>
              <a:rPr lang="cs-CZ" sz="1100" dirty="0" smtClean="0"/>
              <a:t> [online]. San </a:t>
            </a:r>
            <a:r>
              <a:rPr lang="cs-CZ" sz="1100" dirty="0" err="1" smtClean="0"/>
              <a:t>Francisco</a:t>
            </a:r>
            <a:r>
              <a:rPr lang="cs-CZ" sz="1100" dirty="0" smtClean="0"/>
              <a:t> (CA): </a:t>
            </a:r>
            <a:r>
              <a:rPr lang="cs-CZ" sz="1100" dirty="0" err="1" smtClean="0"/>
              <a:t>Wikimedia</a:t>
            </a:r>
            <a:r>
              <a:rPr lang="cs-CZ" sz="1100" dirty="0" smtClean="0"/>
              <a:t> </a:t>
            </a:r>
            <a:r>
              <a:rPr lang="cs-CZ" sz="1100" dirty="0" err="1" smtClean="0"/>
              <a:t>Foundation</a:t>
            </a:r>
            <a:r>
              <a:rPr lang="cs-CZ" sz="1100" dirty="0" smtClean="0"/>
              <a:t>, 2001- [cit. 2013-05-26]. Dostupné z: Wolfgang Amadeus Mozart 2. [online]. [cit. 2013-02-14]. Dostupné z: http://cs.wikipedia.org/wiki/Soubor:Wolfgang-amadeus-mozart_2.jpg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11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/>
              <a:t>Wolfgang Amadeus Mozart. [online]. [cit. 2013-02-14]. Dostupné z: http://cs.wikipedia.org/wiki/Wolfgang_Amadeus_Mozart. In: </a:t>
            </a:r>
            <a:r>
              <a:rPr lang="cs-CZ" sz="1100" i="1" dirty="0" err="1" smtClean="0"/>
              <a:t>Wikipedia</a:t>
            </a:r>
            <a:r>
              <a:rPr lang="cs-CZ" sz="1100" i="1" dirty="0" smtClean="0"/>
              <a:t>: </a:t>
            </a:r>
            <a:r>
              <a:rPr lang="cs-CZ" sz="1100" i="1" dirty="0" err="1" smtClean="0"/>
              <a:t>the</a:t>
            </a:r>
            <a:r>
              <a:rPr lang="cs-CZ" sz="1100" i="1" dirty="0" smtClean="0"/>
              <a:t> free </a:t>
            </a:r>
            <a:r>
              <a:rPr lang="cs-CZ" sz="1100" i="1" dirty="0" err="1" smtClean="0"/>
              <a:t>encyclopedia</a:t>
            </a:r>
            <a:r>
              <a:rPr lang="cs-CZ" sz="1100" dirty="0" smtClean="0"/>
              <a:t> [online]. San </a:t>
            </a:r>
            <a:r>
              <a:rPr lang="cs-CZ" sz="1100" dirty="0" err="1" smtClean="0"/>
              <a:t>Francisco</a:t>
            </a:r>
            <a:r>
              <a:rPr lang="cs-CZ" sz="1100" dirty="0" smtClean="0"/>
              <a:t> (CA): </a:t>
            </a:r>
            <a:r>
              <a:rPr lang="cs-CZ" sz="1100" dirty="0" err="1" smtClean="0"/>
              <a:t>Wikimedia</a:t>
            </a:r>
            <a:r>
              <a:rPr lang="cs-CZ" sz="1100" dirty="0" smtClean="0"/>
              <a:t> </a:t>
            </a:r>
            <a:r>
              <a:rPr lang="cs-CZ" sz="1100" dirty="0" err="1" smtClean="0"/>
              <a:t>Foundation</a:t>
            </a:r>
            <a:r>
              <a:rPr lang="cs-CZ" sz="1100" dirty="0" smtClean="0"/>
              <a:t>, 2001- [cit. 2013-05-26]. Dostupné z: Wolfgang Amadeus Mozart. [online]. [cit. 2013-02-14]. Dostupné z: http://cs.wikipedia.org/wiki/Wolfgang_Amadeus_Mozart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11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11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lastní 14">
      <a:dk1>
        <a:sysClr val="windowText" lastClr="000000"/>
      </a:dk1>
      <a:lt1>
        <a:srgbClr val="007C7C"/>
      </a:lt1>
      <a:dk2>
        <a:srgbClr val="000000"/>
      </a:dk2>
      <a:lt2>
        <a:srgbClr val="007C7C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140</TotalTime>
  <Words>584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Snímek 1</vt:lpstr>
      <vt:lpstr>Wolfgang Amadeus Mozart</vt:lpstr>
      <vt:lpstr>W.A. Mozart</vt:lpstr>
      <vt:lpstr>díla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Wolfgang Amadeus Mozart</dc:title>
  <dc:creator>Jiřina</dc:creator>
  <cp:lastModifiedBy>Jiřina</cp:lastModifiedBy>
  <cp:revision>21</cp:revision>
  <dcterms:created xsi:type="dcterms:W3CDTF">2012-12-30T09:43:58Z</dcterms:created>
  <dcterms:modified xsi:type="dcterms:W3CDTF">2013-05-26T14:40:11Z</dcterms:modified>
</cp:coreProperties>
</file>